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11"/>
  </p:notesMasterIdLst>
  <p:sldIdLst>
    <p:sldId id="256" r:id="rId2"/>
    <p:sldId id="257" r:id="rId3"/>
    <p:sldId id="268" r:id="rId4"/>
    <p:sldId id="266" r:id="rId5"/>
    <p:sldId id="270" r:id="rId6"/>
    <p:sldId id="284" r:id="rId7"/>
    <p:sldId id="267" r:id="rId8"/>
    <p:sldId id="283" r:id="rId9"/>
    <p:sldId id="263" r:id="rId10"/>
  </p:sldIdLst>
  <p:sldSz cx="18288000" cy="10287000"/>
  <p:notesSz cx="6797675" cy="9926638"/>
  <p:embeddedFontLst>
    <p:embeddedFont>
      <p:font typeface="Chunk Five" panose="020B0604020202020204" charset="0"/>
      <p:regular r:id="rId12"/>
    </p:embeddedFont>
    <p:embeddedFont>
      <p:font typeface="Poppins" panose="00000500000000000000" pitchFamily="2" charset="0"/>
      <p:regular r:id="rId13"/>
      <p:bold r:id="rId14"/>
      <p:italic r:id="rId15"/>
      <p:boldItalic r:id="rId16"/>
    </p:embeddedFont>
    <p:embeddedFont>
      <p:font typeface="Poppins Bold" panose="00000800000000000000" charset="0"/>
      <p:regular r:id="rId17"/>
      <p:bold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9D4"/>
    <a:srgbClr val="FAFA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9E38B6-595D-4722-8DA8-A6577A102A00}" v="63" dt="2026-06-09T12:49:41.1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72881" autoAdjust="0"/>
  </p:normalViewPr>
  <p:slideViewPr>
    <p:cSldViewPr>
      <p:cViewPr varScale="1">
        <p:scale>
          <a:sx n="36" d="100"/>
          <a:sy n="36" d="100"/>
        </p:scale>
        <p:origin x="113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font" Target="fonts/font4.fntdata"/><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diagrams/_rels/data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diagrams/_rels/drawing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image" Target="../media/image7.png"/><Relationship Id="rId5" Type="http://schemas.openxmlformats.org/officeDocument/2006/relationships/image" Target="../media/image11.jpg"/><Relationship Id="rId4" Type="http://schemas.openxmlformats.org/officeDocument/2006/relationships/image" Target="../media/image10.jp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917F3C1-04A0-42D9-9C3D-35BC1FC96E98}" type="doc">
      <dgm:prSet loTypeId="urn:microsoft.com/office/officeart/2005/8/layout/vList2" loCatId="list" qsTypeId="urn:microsoft.com/office/officeart/2005/8/quickstyle/simple1" qsCatId="simple" csTypeId="urn:microsoft.com/office/officeart/2005/8/colors/colorful4" csCatId="colorful"/>
      <dgm:spPr/>
      <dgm:t>
        <a:bodyPr/>
        <a:lstStyle/>
        <a:p>
          <a:endParaRPr lang="en-GB"/>
        </a:p>
      </dgm:t>
    </dgm:pt>
    <dgm:pt modelId="{3FFFEC97-E6E0-47B8-BC44-F9B2804B999B}">
      <dgm:prSet/>
      <dgm:spPr/>
      <dgm:t>
        <a:bodyPr/>
        <a:lstStyle/>
        <a:p>
          <a:r>
            <a:rPr lang="en-GB"/>
            <a:t>Welcome &amp; Introductions</a:t>
          </a:r>
        </a:p>
      </dgm:t>
    </dgm:pt>
    <dgm:pt modelId="{50DD74A0-E300-4C26-BBA9-D9233E2F84FE}" type="parTrans" cxnId="{0C4C3C25-8441-40EC-863E-FC474B0668D4}">
      <dgm:prSet/>
      <dgm:spPr/>
      <dgm:t>
        <a:bodyPr/>
        <a:lstStyle/>
        <a:p>
          <a:endParaRPr lang="en-GB"/>
        </a:p>
      </dgm:t>
    </dgm:pt>
    <dgm:pt modelId="{D302F840-556A-488A-93D1-12075AD8CBCE}" type="sibTrans" cxnId="{0C4C3C25-8441-40EC-863E-FC474B0668D4}">
      <dgm:prSet/>
      <dgm:spPr/>
      <dgm:t>
        <a:bodyPr/>
        <a:lstStyle/>
        <a:p>
          <a:endParaRPr lang="en-GB"/>
        </a:p>
      </dgm:t>
    </dgm:pt>
    <dgm:pt modelId="{CBAFD9F1-D0C8-48BC-AC58-300F262708F6}">
      <dgm:prSet/>
      <dgm:spPr/>
      <dgm:t>
        <a:bodyPr/>
        <a:lstStyle/>
        <a:p>
          <a:r>
            <a:rPr lang="en-GB"/>
            <a:t>Security Presentation</a:t>
          </a:r>
        </a:p>
      </dgm:t>
    </dgm:pt>
    <dgm:pt modelId="{993BF14D-C1D4-4EC4-A408-D619FA2C97B1}" type="parTrans" cxnId="{35F88C6E-215B-4BDE-8B34-BF3D93FF5BA4}">
      <dgm:prSet/>
      <dgm:spPr/>
      <dgm:t>
        <a:bodyPr/>
        <a:lstStyle/>
        <a:p>
          <a:endParaRPr lang="en-GB"/>
        </a:p>
      </dgm:t>
    </dgm:pt>
    <dgm:pt modelId="{32C616AC-BF6B-40E2-92BF-32390DB10555}" type="sibTrans" cxnId="{35F88C6E-215B-4BDE-8B34-BF3D93FF5BA4}">
      <dgm:prSet/>
      <dgm:spPr/>
      <dgm:t>
        <a:bodyPr/>
        <a:lstStyle/>
        <a:p>
          <a:endParaRPr lang="en-GB"/>
        </a:p>
      </dgm:t>
    </dgm:pt>
    <dgm:pt modelId="{60CF2364-38E9-4CDA-BA95-BA393C4887DE}">
      <dgm:prSet/>
      <dgm:spPr/>
      <dgm:t>
        <a:bodyPr/>
        <a:lstStyle/>
        <a:p>
          <a:r>
            <a:rPr lang="en-GB"/>
            <a:t>‘You Said We Did’ Presentation – March 2026</a:t>
          </a:r>
        </a:p>
      </dgm:t>
    </dgm:pt>
    <dgm:pt modelId="{85E0E79E-95DA-4142-BD05-DF9AF81526D2}" type="parTrans" cxnId="{69F2E710-14FE-42E4-8813-216C6B95DC7D}">
      <dgm:prSet/>
      <dgm:spPr/>
      <dgm:t>
        <a:bodyPr/>
        <a:lstStyle/>
        <a:p>
          <a:endParaRPr lang="en-GB"/>
        </a:p>
      </dgm:t>
    </dgm:pt>
    <dgm:pt modelId="{38AEAB60-79D7-44DF-A6A6-325C9AEFC373}" type="sibTrans" cxnId="{69F2E710-14FE-42E4-8813-216C6B95DC7D}">
      <dgm:prSet/>
      <dgm:spPr/>
      <dgm:t>
        <a:bodyPr/>
        <a:lstStyle/>
        <a:p>
          <a:endParaRPr lang="en-GB"/>
        </a:p>
      </dgm:t>
    </dgm:pt>
    <dgm:pt modelId="{1E92CD72-9EF6-4C15-8EBD-70C93B45766C}">
      <dgm:prSet/>
      <dgm:spPr/>
      <dgm:t>
        <a:bodyPr/>
        <a:lstStyle/>
        <a:p>
          <a:r>
            <a:rPr lang="en-GB"/>
            <a:t>Refreshments and an opportunity to discuss individual issues with various members of SW9’s SLT and Staffing Team.</a:t>
          </a:r>
        </a:p>
      </dgm:t>
    </dgm:pt>
    <dgm:pt modelId="{897BEA76-6019-45BC-A177-02793E567D0D}" type="parTrans" cxnId="{AB844FF1-0858-47C7-ACAC-0B001D585498}">
      <dgm:prSet/>
      <dgm:spPr/>
      <dgm:t>
        <a:bodyPr/>
        <a:lstStyle/>
        <a:p>
          <a:endParaRPr lang="en-GB"/>
        </a:p>
      </dgm:t>
    </dgm:pt>
    <dgm:pt modelId="{2E6B0680-04FB-4CCF-9D62-0056F1DEF450}" type="sibTrans" cxnId="{AB844FF1-0858-47C7-ACAC-0B001D585498}">
      <dgm:prSet/>
      <dgm:spPr/>
      <dgm:t>
        <a:bodyPr/>
        <a:lstStyle/>
        <a:p>
          <a:endParaRPr lang="en-GB"/>
        </a:p>
      </dgm:t>
    </dgm:pt>
    <dgm:pt modelId="{818D331E-3148-44E6-B9A7-6FEADCA0D397}" type="pres">
      <dgm:prSet presAssocID="{4917F3C1-04A0-42D9-9C3D-35BC1FC96E98}" presName="linear" presStyleCnt="0">
        <dgm:presLayoutVars>
          <dgm:animLvl val="lvl"/>
          <dgm:resizeHandles val="exact"/>
        </dgm:presLayoutVars>
      </dgm:prSet>
      <dgm:spPr/>
    </dgm:pt>
    <dgm:pt modelId="{CD198AD0-C876-42EE-88D8-87257D5B86A4}" type="pres">
      <dgm:prSet presAssocID="{3FFFEC97-E6E0-47B8-BC44-F9B2804B999B}" presName="parentText" presStyleLbl="node1" presStyleIdx="0" presStyleCnt="4">
        <dgm:presLayoutVars>
          <dgm:chMax val="0"/>
          <dgm:bulletEnabled val="1"/>
        </dgm:presLayoutVars>
      </dgm:prSet>
      <dgm:spPr/>
    </dgm:pt>
    <dgm:pt modelId="{446234DA-C57C-47D2-B688-E084118614CF}" type="pres">
      <dgm:prSet presAssocID="{D302F840-556A-488A-93D1-12075AD8CBCE}" presName="spacer" presStyleCnt="0"/>
      <dgm:spPr/>
    </dgm:pt>
    <dgm:pt modelId="{318B5EB7-540F-4C12-8C47-AB593836CF2D}" type="pres">
      <dgm:prSet presAssocID="{CBAFD9F1-D0C8-48BC-AC58-300F262708F6}" presName="parentText" presStyleLbl="node1" presStyleIdx="1" presStyleCnt="4">
        <dgm:presLayoutVars>
          <dgm:chMax val="0"/>
          <dgm:bulletEnabled val="1"/>
        </dgm:presLayoutVars>
      </dgm:prSet>
      <dgm:spPr/>
    </dgm:pt>
    <dgm:pt modelId="{47E6D27B-52AE-4339-BE8E-E28A0A09D602}" type="pres">
      <dgm:prSet presAssocID="{32C616AC-BF6B-40E2-92BF-32390DB10555}" presName="spacer" presStyleCnt="0"/>
      <dgm:spPr/>
    </dgm:pt>
    <dgm:pt modelId="{6C30F454-D1E9-434A-8EB8-5CB2FDFDDF15}" type="pres">
      <dgm:prSet presAssocID="{60CF2364-38E9-4CDA-BA95-BA393C4887DE}" presName="parentText" presStyleLbl="node1" presStyleIdx="2" presStyleCnt="4">
        <dgm:presLayoutVars>
          <dgm:chMax val="0"/>
          <dgm:bulletEnabled val="1"/>
        </dgm:presLayoutVars>
      </dgm:prSet>
      <dgm:spPr/>
    </dgm:pt>
    <dgm:pt modelId="{CE5E0D85-8DC0-46C6-BB82-2BFA50D28E84}" type="pres">
      <dgm:prSet presAssocID="{38AEAB60-79D7-44DF-A6A6-325C9AEFC373}" presName="spacer" presStyleCnt="0"/>
      <dgm:spPr/>
    </dgm:pt>
    <dgm:pt modelId="{9FA151B5-C7D9-40F1-B8E7-0DEFD8910ED1}" type="pres">
      <dgm:prSet presAssocID="{1E92CD72-9EF6-4C15-8EBD-70C93B45766C}" presName="parentText" presStyleLbl="node1" presStyleIdx="3" presStyleCnt="4">
        <dgm:presLayoutVars>
          <dgm:chMax val="0"/>
          <dgm:bulletEnabled val="1"/>
        </dgm:presLayoutVars>
      </dgm:prSet>
      <dgm:spPr/>
    </dgm:pt>
  </dgm:ptLst>
  <dgm:cxnLst>
    <dgm:cxn modelId="{69F2E710-14FE-42E4-8813-216C6B95DC7D}" srcId="{4917F3C1-04A0-42D9-9C3D-35BC1FC96E98}" destId="{60CF2364-38E9-4CDA-BA95-BA393C4887DE}" srcOrd="2" destOrd="0" parTransId="{85E0E79E-95DA-4142-BD05-DF9AF81526D2}" sibTransId="{38AEAB60-79D7-44DF-A6A6-325C9AEFC373}"/>
    <dgm:cxn modelId="{0C4C3C25-8441-40EC-863E-FC474B0668D4}" srcId="{4917F3C1-04A0-42D9-9C3D-35BC1FC96E98}" destId="{3FFFEC97-E6E0-47B8-BC44-F9B2804B999B}" srcOrd="0" destOrd="0" parTransId="{50DD74A0-E300-4C26-BBA9-D9233E2F84FE}" sibTransId="{D302F840-556A-488A-93D1-12075AD8CBCE}"/>
    <dgm:cxn modelId="{E3EAD53A-EBCE-4306-B0A4-100401E325F6}" type="presOf" srcId="{3FFFEC97-E6E0-47B8-BC44-F9B2804B999B}" destId="{CD198AD0-C876-42EE-88D8-87257D5B86A4}" srcOrd="0" destOrd="0" presId="urn:microsoft.com/office/officeart/2005/8/layout/vList2"/>
    <dgm:cxn modelId="{35F88C6E-215B-4BDE-8B34-BF3D93FF5BA4}" srcId="{4917F3C1-04A0-42D9-9C3D-35BC1FC96E98}" destId="{CBAFD9F1-D0C8-48BC-AC58-300F262708F6}" srcOrd="1" destOrd="0" parTransId="{993BF14D-C1D4-4EC4-A408-D619FA2C97B1}" sibTransId="{32C616AC-BF6B-40E2-92BF-32390DB10555}"/>
    <dgm:cxn modelId="{CFCC6EA6-553C-4B37-A831-CEF5716D42C7}" type="presOf" srcId="{60CF2364-38E9-4CDA-BA95-BA393C4887DE}" destId="{6C30F454-D1E9-434A-8EB8-5CB2FDFDDF15}" srcOrd="0" destOrd="0" presId="urn:microsoft.com/office/officeart/2005/8/layout/vList2"/>
    <dgm:cxn modelId="{064E77A9-BB04-44C1-9BB6-5EE1F298EA76}" type="presOf" srcId="{CBAFD9F1-D0C8-48BC-AC58-300F262708F6}" destId="{318B5EB7-540F-4C12-8C47-AB593836CF2D}" srcOrd="0" destOrd="0" presId="urn:microsoft.com/office/officeart/2005/8/layout/vList2"/>
    <dgm:cxn modelId="{20F0B5B6-FA23-4A09-A384-F99F994A9045}" type="presOf" srcId="{4917F3C1-04A0-42D9-9C3D-35BC1FC96E98}" destId="{818D331E-3148-44E6-B9A7-6FEADCA0D397}" srcOrd="0" destOrd="0" presId="urn:microsoft.com/office/officeart/2005/8/layout/vList2"/>
    <dgm:cxn modelId="{E127D0E0-6192-4E66-ADC3-BDC8BBB0B813}" type="presOf" srcId="{1E92CD72-9EF6-4C15-8EBD-70C93B45766C}" destId="{9FA151B5-C7D9-40F1-B8E7-0DEFD8910ED1}" srcOrd="0" destOrd="0" presId="urn:microsoft.com/office/officeart/2005/8/layout/vList2"/>
    <dgm:cxn modelId="{AB844FF1-0858-47C7-ACAC-0B001D585498}" srcId="{4917F3C1-04A0-42D9-9C3D-35BC1FC96E98}" destId="{1E92CD72-9EF6-4C15-8EBD-70C93B45766C}" srcOrd="3" destOrd="0" parTransId="{897BEA76-6019-45BC-A177-02793E567D0D}" sibTransId="{2E6B0680-04FB-4CCF-9D62-0056F1DEF450}"/>
    <dgm:cxn modelId="{D6DEC51C-E299-4816-9E57-7DA6B96CDC1D}" type="presParOf" srcId="{818D331E-3148-44E6-B9A7-6FEADCA0D397}" destId="{CD198AD0-C876-42EE-88D8-87257D5B86A4}" srcOrd="0" destOrd="0" presId="urn:microsoft.com/office/officeart/2005/8/layout/vList2"/>
    <dgm:cxn modelId="{FD561D95-5C96-4081-8318-1AAFF40395FE}" type="presParOf" srcId="{818D331E-3148-44E6-B9A7-6FEADCA0D397}" destId="{446234DA-C57C-47D2-B688-E084118614CF}" srcOrd="1" destOrd="0" presId="urn:microsoft.com/office/officeart/2005/8/layout/vList2"/>
    <dgm:cxn modelId="{15E2C90C-9C89-434D-BDF7-0163F4FA3E9E}" type="presParOf" srcId="{818D331E-3148-44E6-B9A7-6FEADCA0D397}" destId="{318B5EB7-540F-4C12-8C47-AB593836CF2D}" srcOrd="2" destOrd="0" presId="urn:microsoft.com/office/officeart/2005/8/layout/vList2"/>
    <dgm:cxn modelId="{2266EE7D-89DF-4249-8034-24336BFA21FE}" type="presParOf" srcId="{818D331E-3148-44E6-B9A7-6FEADCA0D397}" destId="{47E6D27B-52AE-4339-BE8E-E28A0A09D602}" srcOrd="3" destOrd="0" presId="urn:microsoft.com/office/officeart/2005/8/layout/vList2"/>
    <dgm:cxn modelId="{9D6355A1-69AD-47FA-9B41-8313E8960D2A}" type="presParOf" srcId="{818D331E-3148-44E6-B9A7-6FEADCA0D397}" destId="{6C30F454-D1E9-434A-8EB8-5CB2FDFDDF15}" srcOrd="4" destOrd="0" presId="urn:microsoft.com/office/officeart/2005/8/layout/vList2"/>
    <dgm:cxn modelId="{B8264D52-F7C8-40C3-B5F4-F9CDC018BB2D}" type="presParOf" srcId="{818D331E-3148-44E6-B9A7-6FEADCA0D397}" destId="{CE5E0D85-8DC0-46C6-BB82-2BFA50D28E84}" srcOrd="5" destOrd="0" presId="urn:microsoft.com/office/officeart/2005/8/layout/vList2"/>
    <dgm:cxn modelId="{18A1D076-2302-44E3-9C3B-A29289C6DF97}" type="presParOf" srcId="{818D331E-3148-44E6-B9A7-6FEADCA0D397}" destId="{9FA151B5-C7D9-40F1-B8E7-0DEFD8910ED1}"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FE2464-994B-4A04-9376-4D6E7B5607CC}" type="doc">
      <dgm:prSet loTypeId="urn:microsoft.com/office/officeart/2005/8/layout/hProcess9" loCatId="process" qsTypeId="urn:microsoft.com/office/officeart/2005/8/quickstyle/simple1" qsCatId="simple" csTypeId="urn:microsoft.com/office/officeart/2005/8/colors/colorful4" csCatId="colorful"/>
      <dgm:spPr/>
      <dgm:t>
        <a:bodyPr/>
        <a:lstStyle/>
        <a:p>
          <a:endParaRPr lang="en-GB"/>
        </a:p>
      </dgm:t>
    </dgm:pt>
    <dgm:pt modelId="{9CCE8985-D1DD-4E29-8A43-634C44CED3FC}">
      <dgm:prSet/>
      <dgm:spPr/>
      <dgm:t>
        <a:bodyPr/>
        <a:lstStyle/>
        <a:p>
          <a:r>
            <a:rPr lang="en-GB"/>
            <a:t>CCTV was originally installed over 25+ year ago via a government initiative, which partially funded the installation of CCTV</a:t>
          </a:r>
        </a:p>
      </dgm:t>
    </dgm:pt>
    <dgm:pt modelId="{E534B6A7-32EB-4890-B932-A6324DE53830}" type="parTrans" cxnId="{FD7F48CD-D264-4EF5-81DF-B9667AC1E6E9}">
      <dgm:prSet/>
      <dgm:spPr/>
      <dgm:t>
        <a:bodyPr/>
        <a:lstStyle/>
        <a:p>
          <a:endParaRPr lang="en-GB"/>
        </a:p>
      </dgm:t>
    </dgm:pt>
    <dgm:pt modelId="{21257521-4887-4AE0-98A5-A0E5B72865E4}" type="sibTrans" cxnId="{FD7F48CD-D264-4EF5-81DF-B9667AC1E6E9}">
      <dgm:prSet/>
      <dgm:spPr/>
      <dgm:t>
        <a:bodyPr/>
        <a:lstStyle/>
        <a:p>
          <a:endParaRPr lang="en-GB"/>
        </a:p>
      </dgm:t>
    </dgm:pt>
    <dgm:pt modelId="{4F5C6AAB-D9B6-4380-9B0A-C83CFEBBF8AB}">
      <dgm:prSet/>
      <dgm:spPr/>
      <dgm:t>
        <a:bodyPr/>
        <a:lstStyle/>
        <a:p>
          <a:r>
            <a:rPr lang="en-GB"/>
            <a:t>CCTV is monitored 24/7 (365 days of the year) </a:t>
          </a:r>
        </a:p>
      </dgm:t>
    </dgm:pt>
    <dgm:pt modelId="{65D92705-B6C9-4F9E-ADE1-F220FB111C71}" type="parTrans" cxnId="{7A1340A9-5D2F-45F1-8F1F-B48769FAAEF6}">
      <dgm:prSet/>
      <dgm:spPr/>
      <dgm:t>
        <a:bodyPr/>
        <a:lstStyle/>
        <a:p>
          <a:endParaRPr lang="en-GB"/>
        </a:p>
      </dgm:t>
    </dgm:pt>
    <dgm:pt modelId="{0D9D8BAD-B535-4313-8DBC-989758DCB4CD}" type="sibTrans" cxnId="{7A1340A9-5D2F-45F1-8F1F-B48769FAAEF6}">
      <dgm:prSet/>
      <dgm:spPr/>
      <dgm:t>
        <a:bodyPr/>
        <a:lstStyle/>
        <a:p>
          <a:endParaRPr lang="en-GB"/>
        </a:p>
      </dgm:t>
    </dgm:pt>
    <dgm:pt modelId="{F75F2086-44A1-48C4-97D5-D800448638A8}">
      <dgm:prSet/>
      <dgm:spPr/>
      <dgm:t>
        <a:bodyPr/>
        <a:lstStyle/>
        <a:p>
          <a:r>
            <a:rPr lang="en-GB"/>
            <a:t>A phased upgrade is being undertaken with the old camera and recording system being upgraded to fully digital</a:t>
          </a:r>
        </a:p>
      </dgm:t>
    </dgm:pt>
    <dgm:pt modelId="{7A8239DF-493F-4599-8961-1CBC41B3EF3F}" type="parTrans" cxnId="{8BAAF990-61E6-48C2-8B6B-3062FD0268AC}">
      <dgm:prSet/>
      <dgm:spPr/>
      <dgm:t>
        <a:bodyPr/>
        <a:lstStyle/>
        <a:p>
          <a:endParaRPr lang="en-GB"/>
        </a:p>
      </dgm:t>
    </dgm:pt>
    <dgm:pt modelId="{95CC62F8-8ABE-4475-B504-23219DF5DE73}" type="sibTrans" cxnId="{8BAAF990-61E6-48C2-8B6B-3062FD0268AC}">
      <dgm:prSet/>
      <dgm:spPr/>
      <dgm:t>
        <a:bodyPr/>
        <a:lstStyle/>
        <a:p>
          <a:endParaRPr lang="en-GB"/>
        </a:p>
      </dgm:t>
    </dgm:pt>
    <dgm:pt modelId="{95245CB2-7D4A-473D-818F-B64DD19EB350}">
      <dgm:prSet/>
      <dgm:spPr/>
      <dgm:t>
        <a:bodyPr/>
        <a:lstStyle/>
        <a:p>
          <a:r>
            <a:rPr lang="en-GB"/>
            <a:t>This will also provide a simpler operating and recording system </a:t>
          </a:r>
        </a:p>
      </dgm:t>
    </dgm:pt>
    <dgm:pt modelId="{2D98B6A2-945C-4500-BAEB-CD27A6F48D98}" type="parTrans" cxnId="{DE7214F8-E30D-495D-B066-8B28FC8266C5}">
      <dgm:prSet/>
      <dgm:spPr/>
      <dgm:t>
        <a:bodyPr/>
        <a:lstStyle/>
        <a:p>
          <a:endParaRPr lang="en-GB"/>
        </a:p>
      </dgm:t>
    </dgm:pt>
    <dgm:pt modelId="{6FC75999-0E63-4438-8AB0-2FC9AC05BB45}" type="sibTrans" cxnId="{DE7214F8-E30D-495D-B066-8B28FC8266C5}">
      <dgm:prSet/>
      <dgm:spPr/>
      <dgm:t>
        <a:bodyPr/>
        <a:lstStyle/>
        <a:p>
          <a:endParaRPr lang="en-GB"/>
        </a:p>
      </dgm:t>
    </dgm:pt>
    <dgm:pt modelId="{77E6CCCD-233D-4CD7-B41D-B3EF96884C5C}">
      <dgm:prSet/>
      <dgm:spPr/>
      <dgm:t>
        <a:bodyPr/>
        <a:lstStyle/>
        <a:p>
          <a:r>
            <a:rPr lang="en-GB"/>
            <a:t>By July 2026 there will be approx. 410 cameras on the SW9 estate, all recording 24/7</a:t>
          </a:r>
        </a:p>
      </dgm:t>
    </dgm:pt>
    <dgm:pt modelId="{655E1D29-15D0-4845-A4AD-710E4CECD3F2}" type="parTrans" cxnId="{BA4B602B-7EA9-49EB-B8A9-3A52A3306A45}">
      <dgm:prSet/>
      <dgm:spPr/>
      <dgm:t>
        <a:bodyPr/>
        <a:lstStyle/>
        <a:p>
          <a:endParaRPr lang="en-GB"/>
        </a:p>
      </dgm:t>
    </dgm:pt>
    <dgm:pt modelId="{30B7494B-0090-4F21-8A6D-0C1C2B427405}" type="sibTrans" cxnId="{BA4B602B-7EA9-49EB-B8A9-3A52A3306A45}">
      <dgm:prSet/>
      <dgm:spPr/>
      <dgm:t>
        <a:bodyPr/>
        <a:lstStyle/>
        <a:p>
          <a:endParaRPr lang="en-GB"/>
        </a:p>
      </dgm:t>
    </dgm:pt>
    <dgm:pt modelId="{C0B2F15D-1DC0-44E5-9073-76FCCBF643D7}" type="pres">
      <dgm:prSet presAssocID="{F3FE2464-994B-4A04-9376-4D6E7B5607CC}" presName="CompostProcess" presStyleCnt="0">
        <dgm:presLayoutVars>
          <dgm:dir/>
          <dgm:resizeHandles val="exact"/>
        </dgm:presLayoutVars>
      </dgm:prSet>
      <dgm:spPr/>
    </dgm:pt>
    <dgm:pt modelId="{270C67B4-2A03-4DCD-8250-F136D1CD65D5}" type="pres">
      <dgm:prSet presAssocID="{F3FE2464-994B-4A04-9376-4D6E7B5607CC}" presName="arrow" presStyleLbl="bgShp" presStyleIdx="0" presStyleCnt="1"/>
      <dgm:spPr/>
    </dgm:pt>
    <dgm:pt modelId="{23F1B235-C12C-42E2-AF2F-6D230FA60AAF}" type="pres">
      <dgm:prSet presAssocID="{F3FE2464-994B-4A04-9376-4D6E7B5607CC}" presName="linearProcess" presStyleCnt="0"/>
      <dgm:spPr/>
    </dgm:pt>
    <dgm:pt modelId="{3A255338-749F-4297-9C64-A1E479751624}" type="pres">
      <dgm:prSet presAssocID="{9CCE8985-D1DD-4E29-8A43-634C44CED3FC}" presName="textNode" presStyleLbl="node1" presStyleIdx="0" presStyleCnt="5">
        <dgm:presLayoutVars>
          <dgm:bulletEnabled val="1"/>
        </dgm:presLayoutVars>
      </dgm:prSet>
      <dgm:spPr/>
    </dgm:pt>
    <dgm:pt modelId="{EE42B5FC-70E2-46B0-A484-1D8E076C0CFF}" type="pres">
      <dgm:prSet presAssocID="{21257521-4887-4AE0-98A5-A0E5B72865E4}" presName="sibTrans" presStyleCnt="0"/>
      <dgm:spPr/>
    </dgm:pt>
    <dgm:pt modelId="{4D6F3171-79B9-4D4F-AE9E-34658D2F717A}" type="pres">
      <dgm:prSet presAssocID="{4F5C6AAB-D9B6-4380-9B0A-C83CFEBBF8AB}" presName="textNode" presStyleLbl="node1" presStyleIdx="1" presStyleCnt="5">
        <dgm:presLayoutVars>
          <dgm:bulletEnabled val="1"/>
        </dgm:presLayoutVars>
      </dgm:prSet>
      <dgm:spPr/>
    </dgm:pt>
    <dgm:pt modelId="{99030528-BC7C-44E5-9912-DD42D05F2C37}" type="pres">
      <dgm:prSet presAssocID="{0D9D8BAD-B535-4313-8DBC-989758DCB4CD}" presName="sibTrans" presStyleCnt="0"/>
      <dgm:spPr/>
    </dgm:pt>
    <dgm:pt modelId="{8B6AA340-B943-46A5-BE32-113B057E97CE}" type="pres">
      <dgm:prSet presAssocID="{F75F2086-44A1-48C4-97D5-D800448638A8}" presName="textNode" presStyleLbl="node1" presStyleIdx="2" presStyleCnt="5">
        <dgm:presLayoutVars>
          <dgm:bulletEnabled val="1"/>
        </dgm:presLayoutVars>
      </dgm:prSet>
      <dgm:spPr/>
    </dgm:pt>
    <dgm:pt modelId="{913D35F5-4C65-4436-9D0B-787BE40208ED}" type="pres">
      <dgm:prSet presAssocID="{95CC62F8-8ABE-4475-B504-23219DF5DE73}" presName="sibTrans" presStyleCnt="0"/>
      <dgm:spPr/>
    </dgm:pt>
    <dgm:pt modelId="{3065D0E9-3445-4966-9671-5296615FF2F5}" type="pres">
      <dgm:prSet presAssocID="{95245CB2-7D4A-473D-818F-B64DD19EB350}" presName="textNode" presStyleLbl="node1" presStyleIdx="3" presStyleCnt="5">
        <dgm:presLayoutVars>
          <dgm:bulletEnabled val="1"/>
        </dgm:presLayoutVars>
      </dgm:prSet>
      <dgm:spPr/>
    </dgm:pt>
    <dgm:pt modelId="{305EF26F-1BBA-4AE5-9ACC-789A00D1A33D}" type="pres">
      <dgm:prSet presAssocID="{6FC75999-0E63-4438-8AB0-2FC9AC05BB45}" presName="sibTrans" presStyleCnt="0"/>
      <dgm:spPr/>
    </dgm:pt>
    <dgm:pt modelId="{698CAC28-2007-4666-9A4F-B55697E68036}" type="pres">
      <dgm:prSet presAssocID="{77E6CCCD-233D-4CD7-B41D-B3EF96884C5C}" presName="textNode" presStyleLbl="node1" presStyleIdx="4" presStyleCnt="5">
        <dgm:presLayoutVars>
          <dgm:bulletEnabled val="1"/>
        </dgm:presLayoutVars>
      </dgm:prSet>
      <dgm:spPr/>
    </dgm:pt>
  </dgm:ptLst>
  <dgm:cxnLst>
    <dgm:cxn modelId="{5F3AB802-BEDA-40E2-81AC-666622C6C817}" type="presOf" srcId="{F3FE2464-994B-4A04-9376-4D6E7B5607CC}" destId="{C0B2F15D-1DC0-44E5-9073-76FCCBF643D7}" srcOrd="0" destOrd="0" presId="urn:microsoft.com/office/officeart/2005/8/layout/hProcess9"/>
    <dgm:cxn modelId="{BA4B602B-7EA9-49EB-B8A9-3A52A3306A45}" srcId="{F3FE2464-994B-4A04-9376-4D6E7B5607CC}" destId="{77E6CCCD-233D-4CD7-B41D-B3EF96884C5C}" srcOrd="4" destOrd="0" parTransId="{655E1D29-15D0-4845-A4AD-710E4CECD3F2}" sibTransId="{30B7494B-0090-4F21-8A6D-0C1C2B427405}"/>
    <dgm:cxn modelId="{77F2DC36-5E2D-4F7A-A58D-99990ABA62A5}" type="presOf" srcId="{9CCE8985-D1DD-4E29-8A43-634C44CED3FC}" destId="{3A255338-749F-4297-9C64-A1E479751624}" srcOrd="0" destOrd="0" presId="urn:microsoft.com/office/officeart/2005/8/layout/hProcess9"/>
    <dgm:cxn modelId="{8BAAF990-61E6-48C2-8B6B-3062FD0268AC}" srcId="{F3FE2464-994B-4A04-9376-4D6E7B5607CC}" destId="{F75F2086-44A1-48C4-97D5-D800448638A8}" srcOrd="2" destOrd="0" parTransId="{7A8239DF-493F-4599-8961-1CBC41B3EF3F}" sibTransId="{95CC62F8-8ABE-4475-B504-23219DF5DE73}"/>
    <dgm:cxn modelId="{A35FCB9B-A060-4682-9833-6FEA8CFA12FD}" type="presOf" srcId="{95245CB2-7D4A-473D-818F-B64DD19EB350}" destId="{3065D0E9-3445-4966-9671-5296615FF2F5}" srcOrd="0" destOrd="0" presId="urn:microsoft.com/office/officeart/2005/8/layout/hProcess9"/>
    <dgm:cxn modelId="{7A1340A9-5D2F-45F1-8F1F-B48769FAAEF6}" srcId="{F3FE2464-994B-4A04-9376-4D6E7B5607CC}" destId="{4F5C6AAB-D9B6-4380-9B0A-C83CFEBBF8AB}" srcOrd="1" destOrd="0" parTransId="{65D92705-B6C9-4F9E-ADE1-F220FB111C71}" sibTransId="{0D9D8BAD-B535-4313-8DBC-989758DCB4CD}"/>
    <dgm:cxn modelId="{15DC37C9-5F7F-42A3-9848-16B11CF1F7A2}" type="presOf" srcId="{77E6CCCD-233D-4CD7-B41D-B3EF96884C5C}" destId="{698CAC28-2007-4666-9A4F-B55697E68036}" srcOrd="0" destOrd="0" presId="urn:microsoft.com/office/officeart/2005/8/layout/hProcess9"/>
    <dgm:cxn modelId="{FD7F48CD-D264-4EF5-81DF-B9667AC1E6E9}" srcId="{F3FE2464-994B-4A04-9376-4D6E7B5607CC}" destId="{9CCE8985-D1DD-4E29-8A43-634C44CED3FC}" srcOrd="0" destOrd="0" parTransId="{E534B6A7-32EB-4890-B932-A6324DE53830}" sibTransId="{21257521-4887-4AE0-98A5-A0E5B72865E4}"/>
    <dgm:cxn modelId="{8BB56CF7-21E2-4DFD-8E20-A51B0D90D20E}" type="presOf" srcId="{F75F2086-44A1-48C4-97D5-D800448638A8}" destId="{8B6AA340-B943-46A5-BE32-113B057E97CE}" srcOrd="0" destOrd="0" presId="urn:microsoft.com/office/officeart/2005/8/layout/hProcess9"/>
    <dgm:cxn modelId="{DE7214F8-E30D-495D-B066-8B28FC8266C5}" srcId="{F3FE2464-994B-4A04-9376-4D6E7B5607CC}" destId="{95245CB2-7D4A-473D-818F-B64DD19EB350}" srcOrd="3" destOrd="0" parTransId="{2D98B6A2-945C-4500-BAEB-CD27A6F48D98}" sibTransId="{6FC75999-0E63-4438-8AB0-2FC9AC05BB45}"/>
    <dgm:cxn modelId="{B80CE5FB-C539-4578-8FFC-301AAD1F940B}" type="presOf" srcId="{4F5C6AAB-D9B6-4380-9B0A-C83CFEBBF8AB}" destId="{4D6F3171-79B9-4D4F-AE9E-34658D2F717A}" srcOrd="0" destOrd="0" presId="urn:microsoft.com/office/officeart/2005/8/layout/hProcess9"/>
    <dgm:cxn modelId="{E8FB1112-51A9-4ACB-B429-04AAD0A6D5EE}" type="presParOf" srcId="{C0B2F15D-1DC0-44E5-9073-76FCCBF643D7}" destId="{270C67B4-2A03-4DCD-8250-F136D1CD65D5}" srcOrd="0" destOrd="0" presId="urn:microsoft.com/office/officeart/2005/8/layout/hProcess9"/>
    <dgm:cxn modelId="{727E134E-6412-4B26-91CD-5B2B344CE3E2}" type="presParOf" srcId="{C0B2F15D-1DC0-44E5-9073-76FCCBF643D7}" destId="{23F1B235-C12C-42E2-AF2F-6D230FA60AAF}" srcOrd="1" destOrd="0" presId="urn:microsoft.com/office/officeart/2005/8/layout/hProcess9"/>
    <dgm:cxn modelId="{44D7F418-DC23-472C-8386-0C3D5254BAC4}" type="presParOf" srcId="{23F1B235-C12C-42E2-AF2F-6D230FA60AAF}" destId="{3A255338-749F-4297-9C64-A1E479751624}" srcOrd="0" destOrd="0" presId="urn:microsoft.com/office/officeart/2005/8/layout/hProcess9"/>
    <dgm:cxn modelId="{E8389F03-5183-4FF5-9ABB-B2CCCD83FCC9}" type="presParOf" srcId="{23F1B235-C12C-42E2-AF2F-6D230FA60AAF}" destId="{EE42B5FC-70E2-46B0-A484-1D8E076C0CFF}" srcOrd="1" destOrd="0" presId="urn:microsoft.com/office/officeart/2005/8/layout/hProcess9"/>
    <dgm:cxn modelId="{42D11BAC-E0D2-4A9E-AC75-6BDE7AB726D4}" type="presParOf" srcId="{23F1B235-C12C-42E2-AF2F-6D230FA60AAF}" destId="{4D6F3171-79B9-4D4F-AE9E-34658D2F717A}" srcOrd="2" destOrd="0" presId="urn:microsoft.com/office/officeart/2005/8/layout/hProcess9"/>
    <dgm:cxn modelId="{C9DC0A8B-0643-442E-BFED-2ED2D6B4E97E}" type="presParOf" srcId="{23F1B235-C12C-42E2-AF2F-6D230FA60AAF}" destId="{99030528-BC7C-44E5-9912-DD42D05F2C37}" srcOrd="3" destOrd="0" presId="urn:microsoft.com/office/officeart/2005/8/layout/hProcess9"/>
    <dgm:cxn modelId="{9B236114-076B-4747-826A-124DC31766FD}" type="presParOf" srcId="{23F1B235-C12C-42E2-AF2F-6D230FA60AAF}" destId="{8B6AA340-B943-46A5-BE32-113B057E97CE}" srcOrd="4" destOrd="0" presId="urn:microsoft.com/office/officeart/2005/8/layout/hProcess9"/>
    <dgm:cxn modelId="{567243C9-A7A0-4B35-B564-39F6CE880654}" type="presParOf" srcId="{23F1B235-C12C-42E2-AF2F-6D230FA60AAF}" destId="{913D35F5-4C65-4436-9D0B-787BE40208ED}" srcOrd="5" destOrd="0" presId="urn:microsoft.com/office/officeart/2005/8/layout/hProcess9"/>
    <dgm:cxn modelId="{A6DA373F-8C14-4EBF-A458-485D7E81675A}" type="presParOf" srcId="{23F1B235-C12C-42E2-AF2F-6D230FA60AAF}" destId="{3065D0E9-3445-4966-9671-5296615FF2F5}" srcOrd="6" destOrd="0" presId="urn:microsoft.com/office/officeart/2005/8/layout/hProcess9"/>
    <dgm:cxn modelId="{D2C28449-1CF3-4C4F-8D44-E5C39E143E00}" type="presParOf" srcId="{23F1B235-C12C-42E2-AF2F-6D230FA60AAF}" destId="{305EF26F-1BBA-4AE5-9ACC-789A00D1A33D}" srcOrd="7" destOrd="0" presId="urn:microsoft.com/office/officeart/2005/8/layout/hProcess9"/>
    <dgm:cxn modelId="{1B717D1C-1A6C-42F5-B778-25D370BC02B5}" type="presParOf" srcId="{23F1B235-C12C-42E2-AF2F-6D230FA60AAF}" destId="{698CAC28-2007-4666-9A4F-B55697E68036}" srcOrd="8" destOrd="0" presId="urn:microsoft.com/office/officeart/2005/8/layout/hProcess9"/>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2DC9CA6-4DA8-4455-987F-A3F3827F01B7}"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GB"/>
        </a:p>
      </dgm:t>
    </dgm:pt>
    <dgm:pt modelId="{6343E465-B9F1-4DD4-A76C-CD9C705A1D7E}">
      <dgm:prSet/>
      <dgm:spPr/>
      <dgm:t>
        <a:bodyPr/>
        <a:lstStyle/>
        <a:p>
          <a:r>
            <a:rPr lang="en-GB" dirty="0"/>
            <a:t>CCTV is monitored within a purpose-built control room, in Park Heights.</a:t>
          </a:r>
        </a:p>
      </dgm:t>
    </dgm:pt>
    <dgm:pt modelId="{BD13E22E-4043-44D3-9B9A-0B238B5AD10F}" type="parTrans" cxnId="{D8D9CD55-AF4D-4227-8ED7-8A428138CB5A}">
      <dgm:prSet/>
      <dgm:spPr/>
      <dgm:t>
        <a:bodyPr/>
        <a:lstStyle/>
        <a:p>
          <a:endParaRPr lang="en-GB"/>
        </a:p>
      </dgm:t>
    </dgm:pt>
    <dgm:pt modelId="{28F329DA-2A1C-481C-BC1D-71BFBB211B70}" type="sibTrans" cxnId="{D8D9CD55-AF4D-4227-8ED7-8A428138CB5A}">
      <dgm:prSet/>
      <dgm:spPr/>
      <dgm:t>
        <a:bodyPr/>
        <a:lstStyle/>
        <a:p>
          <a:endParaRPr lang="en-GB"/>
        </a:p>
      </dgm:t>
    </dgm:pt>
    <dgm:pt modelId="{F8D08D6D-5E8D-4B84-8262-BFB95162DFED}">
      <dgm:prSet/>
      <dgm:spPr/>
      <dgm:t>
        <a:bodyPr/>
        <a:lstStyle/>
        <a:p>
          <a:r>
            <a:rPr lang="en-GB"/>
            <a:t>The day-to-day monitoring is provided by the City Group, following  a joint procurement process with SNG, they were appointed in December 2025.  </a:t>
          </a:r>
        </a:p>
      </dgm:t>
    </dgm:pt>
    <dgm:pt modelId="{4509D0CE-722C-4D4A-A71E-82454D61C40E}" type="parTrans" cxnId="{92C5ED8A-A13B-4FAE-8CE4-CCB52D0853D5}">
      <dgm:prSet/>
      <dgm:spPr/>
      <dgm:t>
        <a:bodyPr/>
        <a:lstStyle/>
        <a:p>
          <a:endParaRPr lang="en-GB"/>
        </a:p>
      </dgm:t>
    </dgm:pt>
    <dgm:pt modelId="{EE2F6024-A84A-4C36-BDA4-25ABE3BBAE1F}" type="sibTrans" cxnId="{92C5ED8A-A13B-4FAE-8CE4-CCB52D0853D5}">
      <dgm:prSet/>
      <dgm:spPr/>
      <dgm:t>
        <a:bodyPr/>
        <a:lstStyle/>
        <a:p>
          <a:endParaRPr lang="en-GB"/>
        </a:p>
      </dgm:t>
    </dgm:pt>
    <dgm:pt modelId="{4FA193C2-8B0B-4956-A960-FD4A572A4842}">
      <dgm:prSet/>
      <dgm:spPr/>
      <dgm:t>
        <a:bodyPr/>
        <a:lstStyle/>
        <a:p>
          <a:r>
            <a:rPr lang="en-GB" dirty="0"/>
            <a:t>Residents pay a weekly charge of £5.10 via their service charge</a:t>
          </a:r>
        </a:p>
      </dgm:t>
    </dgm:pt>
    <dgm:pt modelId="{D1D36747-16B3-49EE-B1EF-2A2D3ACF35FF}" type="parTrans" cxnId="{2659510C-EE79-4FE7-B2B0-0024FBF13919}">
      <dgm:prSet/>
      <dgm:spPr/>
      <dgm:t>
        <a:bodyPr/>
        <a:lstStyle/>
        <a:p>
          <a:endParaRPr lang="en-GB"/>
        </a:p>
      </dgm:t>
    </dgm:pt>
    <dgm:pt modelId="{B765189B-5C90-48C6-B340-CA42566E3695}" type="sibTrans" cxnId="{2659510C-EE79-4FE7-B2B0-0024FBF13919}">
      <dgm:prSet/>
      <dgm:spPr/>
      <dgm:t>
        <a:bodyPr/>
        <a:lstStyle/>
        <a:p>
          <a:endParaRPr lang="en-GB"/>
        </a:p>
      </dgm:t>
    </dgm:pt>
    <dgm:pt modelId="{786E798E-A89E-4239-9E74-BC9BBD1748F0}">
      <dgm:prSet/>
      <dgm:spPr/>
      <dgm:t>
        <a:bodyPr/>
        <a:lstStyle/>
        <a:p>
          <a:r>
            <a:rPr lang="en-GB" dirty="0"/>
            <a:t>The CCTV work closely with SW9 in relation to ASB, criminal activity and capturing fly-tipping incidents.</a:t>
          </a:r>
        </a:p>
      </dgm:t>
    </dgm:pt>
    <dgm:pt modelId="{25C59764-C201-4E57-993B-BC11DF8E7CFC}" type="parTrans" cxnId="{8C2FE7B7-2705-41B3-9334-17B7A674D0FC}">
      <dgm:prSet/>
      <dgm:spPr/>
      <dgm:t>
        <a:bodyPr/>
        <a:lstStyle/>
        <a:p>
          <a:endParaRPr lang="en-GB"/>
        </a:p>
      </dgm:t>
    </dgm:pt>
    <dgm:pt modelId="{E4D8E7D6-C6FB-4E07-B097-BAB5CFDD9274}" type="sibTrans" cxnId="{8C2FE7B7-2705-41B3-9334-17B7A674D0FC}">
      <dgm:prSet/>
      <dgm:spPr/>
      <dgm:t>
        <a:bodyPr/>
        <a:lstStyle/>
        <a:p>
          <a:endParaRPr lang="en-GB"/>
        </a:p>
      </dgm:t>
    </dgm:pt>
    <dgm:pt modelId="{AAFBA08D-9540-4314-852E-A88B43571C04}">
      <dgm:prSet/>
      <dgm:spPr/>
      <dgm:t>
        <a:bodyPr/>
        <a:lstStyle/>
        <a:p>
          <a:r>
            <a:rPr lang="en-GB"/>
            <a:t>CCTV Team and SW9 also work closely with the Safer Neighbourhood Team (Police)</a:t>
          </a:r>
        </a:p>
      </dgm:t>
    </dgm:pt>
    <dgm:pt modelId="{07101278-CEE5-4C9C-B9CE-DFC4EFEBDF15}" type="parTrans" cxnId="{167C7E0D-2350-4AD8-BA47-D7FB00368607}">
      <dgm:prSet/>
      <dgm:spPr/>
      <dgm:t>
        <a:bodyPr/>
        <a:lstStyle/>
        <a:p>
          <a:endParaRPr lang="en-GB"/>
        </a:p>
      </dgm:t>
    </dgm:pt>
    <dgm:pt modelId="{819CA1F1-18DE-4DDA-82AC-B15259FBA37A}" type="sibTrans" cxnId="{167C7E0D-2350-4AD8-BA47-D7FB00368607}">
      <dgm:prSet/>
      <dgm:spPr/>
      <dgm:t>
        <a:bodyPr/>
        <a:lstStyle/>
        <a:p>
          <a:endParaRPr lang="en-GB"/>
        </a:p>
      </dgm:t>
    </dgm:pt>
    <dgm:pt modelId="{0AE6E4D7-5B60-4ED1-BE3B-09DB6E6FDC16}" type="pres">
      <dgm:prSet presAssocID="{82DC9CA6-4DA8-4455-987F-A3F3827F01B7}" presName="linearFlow" presStyleCnt="0">
        <dgm:presLayoutVars>
          <dgm:dir/>
          <dgm:resizeHandles val="exact"/>
        </dgm:presLayoutVars>
      </dgm:prSet>
      <dgm:spPr/>
    </dgm:pt>
    <dgm:pt modelId="{9ED3D13A-CF6A-461C-A2E8-AC257C294DCF}" type="pres">
      <dgm:prSet presAssocID="{6343E465-B9F1-4DD4-A76C-CD9C705A1D7E}" presName="composite" presStyleCnt="0"/>
      <dgm:spPr/>
    </dgm:pt>
    <dgm:pt modelId="{E7ADEE30-14F1-4E20-BBB5-CB9556E40D65}" type="pres">
      <dgm:prSet presAssocID="{6343E465-B9F1-4DD4-A76C-CD9C705A1D7E}" presName="imgShp" presStyleLbl="fgImgPlace1" presStyleIdx="0" presStyleCnt="5"/>
      <dgm:spPr>
        <a:blipFill>
          <a:blip xmlns:r="http://schemas.openxmlformats.org/officeDocument/2006/relationships" r:embed="rId1"/>
          <a:srcRect/>
          <a:stretch>
            <a:fillRect l="-25000" r="-25000"/>
          </a:stretch>
        </a:blipFill>
      </dgm:spPr>
    </dgm:pt>
    <dgm:pt modelId="{36605E5F-4C56-419E-AE8A-AB096EB59D3D}" type="pres">
      <dgm:prSet presAssocID="{6343E465-B9F1-4DD4-A76C-CD9C705A1D7E}" presName="txShp" presStyleLbl="node1" presStyleIdx="0" presStyleCnt="5">
        <dgm:presLayoutVars>
          <dgm:bulletEnabled val="1"/>
        </dgm:presLayoutVars>
      </dgm:prSet>
      <dgm:spPr/>
    </dgm:pt>
    <dgm:pt modelId="{D7E7CE84-E3FB-41B4-B5B3-B567ADDA49E1}" type="pres">
      <dgm:prSet presAssocID="{28F329DA-2A1C-481C-BC1D-71BFBB211B70}" presName="spacing" presStyleCnt="0"/>
      <dgm:spPr/>
    </dgm:pt>
    <dgm:pt modelId="{74B89760-3482-4535-824D-5D7FA09738AD}" type="pres">
      <dgm:prSet presAssocID="{F8D08D6D-5E8D-4B84-8262-BFB95162DFED}" presName="composite" presStyleCnt="0"/>
      <dgm:spPr/>
    </dgm:pt>
    <dgm:pt modelId="{8B962595-07B6-4420-B0A5-C9C6FD89641E}" type="pres">
      <dgm:prSet presAssocID="{F8D08D6D-5E8D-4B84-8262-BFB95162DFED}" presName="imgShp" presStyleLbl="fgImgPlace1" presStyleIdx="1" presStyleCnt="5"/>
      <dgm:spPr>
        <a:blipFill>
          <a:blip xmlns:r="http://schemas.openxmlformats.org/officeDocument/2006/relationships" r:embed="rId2"/>
          <a:srcRect/>
          <a:stretch>
            <a:fillRect/>
          </a:stretch>
        </a:blipFill>
      </dgm:spPr>
    </dgm:pt>
    <dgm:pt modelId="{A11E365D-CE22-436B-B941-A54A9ED4D8D3}" type="pres">
      <dgm:prSet presAssocID="{F8D08D6D-5E8D-4B84-8262-BFB95162DFED}" presName="txShp" presStyleLbl="node1" presStyleIdx="1" presStyleCnt="5">
        <dgm:presLayoutVars>
          <dgm:bulletEnabled val="1"/>
        </dgm:presLayoutVars>
      </dgm:prSet>
      <dgm:spPr/>
    </dgm:pt>
    <dgm:pt modelId="{348D75DC-B177-479A-801F-95A378E0A96F}" type="pres">
      <dgm:prSet presAssocID="{EE2F6024-A84A-4C36-BDA4-25ABE3BBAE1F}" presName="spacing" presStyleCnt="0"/>
      <dgm:spPr/>
    </dgm:pt>
    <dgm:pt modelId="{83731168-03D2-4D56-ADEA-1CEED43BE310}" type="pres">
      <dgm:prSet presAssocID="{4FA193C2-8B0B-4956-A960-FD4A572A4842}" presName="composite" presStyleCnt="0"/>
      <dgm:spPr/>
    </dgm:pt>
    <dgm:pt modelId="{926E9B1B-47BB-4040-BFC7-765C7171D0D5}" type="pres">
      <dgm:prSet presAssocID="{4FA193C2-8B0B-4956-A960-FD4A572A4842}" presName="imgShp" presStyleLbl="fgImgPlace1" presStyleIdx="2" presStyleCnt="5"/>
      <dgm:spPr>
        <a:blipFill>
          <a:blip xmlns:r="http://schemas.openxmlformats.org/officeDocument/2006/relationships" r:embed="rId3"/>
          <a:srcRect/>
          <a:stretch>
            <a:fillRect l="-25000" r="-25000"/>
          </a:stretch>
        </a:blipFill>
      </dgm:spPr>
    </dgm:pt>
    <dgm:pt modelId="{C1F0E9F5-3CD7-4CE7-A579-7AC9ADEBC5E8}" type="pres">
      <dgm:prSet presAssocID="{4FA193C2-8B0B-4956-A960-FD4A572A4842}" presName="txShp" presStyleLbl="node1" presStyleIdx="2" presStyleCnt="5">
        <dgm:presLayoutVars>
          <dgm:bulletEnabled val="1"/>
        </dgm:presLayoutVars>
      </dgm:prSet>
      <dgm:spPr/>
    </dgm:pt>
    <dgm:pt modelId="{5B00960A-97E0-44CE-A6F3-CAB0E87F0070}" type="pres">
      <dgm:prSet presAssocID="{B765189B-5C90-48C6-B340-CA42566E3695}" presName="spacing" presStyleCnt="0"/>
      <dgm:spPr/>
    </dgm:pt>
    <dgm:pt modelId="{3B42053C-A07F-4324-B7DB-1B05391E172F}" type="pres">
      <dgm:prSet presAssocID="{786E798E-A89E-4239-9E74-BC9BBD1748F0}" presName="composite" presStyleCnt="0"/>
      <dgm:spPr/>
    </dgm:pt>
    <dgm:pt modelId="{9D7AF988-7807-4E4F-91FD-88726797F289}" type="pres">
      <dgm:prSet presAssocID="{786E798E-A89E-4239-9E74-BC9BBD1748F0}" presName="imgShp" presStyleLbl="fgImgPlace1" presStyleIdx="3" presStyleCnt="5"/>
      <dgm:spPr>
        <a:blipFill>
          <a:blip xmlns:r="http://schemas.openxmlformats.org/officeDocument/2006/relationships" r:embed="rId4"/>
          <a:srcRect/>
          <a:stretch>
            <a:fillRect l="-15000" r="-15000"/>
          </a:stretch>
        </a:blipFill>
      </dgm:spPr>
    </dgm:pt>
    <dgm:pt modelId="{0F039078-876D-4F52-AA9D-FDCAC8FEF3D1}" type="pres">
      <dgm:prSet presAssocID="{786E798E-A89E-4239-9E74-BC9BBD1748F0}" presName="txShp" presStyleLbl="node1" presStyleIdx="3" presStyleCnt="5">
        <dgm:presLayoutVars>
          <dgm:bulletEnabled val="1"/>
        </dgm:presLayoutVars>
      </dgm:prSet>
      <dgm:spPr/>
    </dgm:pt>
    <dgm:pt modelId="{D51FB01C-2A86-43AA-BDDB-6CB76CE9DDD5}" type="pres">
      <dgm:prSet presAssocID="{E4D8E7D6-C6FB-4E07-B097-BAB5CFDD9274}" presName="spacing" presStyleCnt="0"/>
      <dgm:spPr/>
    </dgm:pt>
    <dgm:pt modelId="{869E169E-4A32-49EB-967D-7ACED829BF30}" type="pres">
      <dgm:prSet presAssocID="{AAFBA08D-9540-4314-852E-A88B43571C04}" presName="composite" presStyleCnt="0"/>
      <dgm:spPr/>
    </dgm:pt>
    <dgm:pt modelId="{134E41AC-B8D4-4139-A4C6-A88CEDBA9A58}" type="pres">
      <dgm:prSet presAssocID="{AAFBA08D-9540-4314-852E-A88B43571C04}" presName="imgShp" presStyleLbl="fgImgPlace1" presStyleIdx="4" presStyleCnt="5"/>
      <dgm:spPr>
        <a:blipFill>
          <a:blip xmlns:r="http://schemas.openxmlformats.org/officeDocument/2006/relationships" r:embed="rId5"/>
          <a:srcRect/>
          <a:stretch>
            <a:fillRect l="-17000" r="-17000"/>
          </a:stretch>
        </a:blipFill>
      </dgm:spPr>
    </dgm:pt>
    <dgm:pt modelId="{0DDFFBCD-1734-46F8-8B98-5E46C4F61422}" type="pres">
      <dgm:prSet presAssocID="{AAFBA08D-9540-4314-852E-A88B43571C04}" presName="txShp" presStyleLbl="node1" presStyleIdx="4" presStyleCnt="5">
        <dgm:presLayoutVars>
          <dgm:bulletEnabled val="1"/>
        </dgm:presLayoutVars>
      </dgm:prSet>
      <dgm:spPr/>
    </dgm:pt>
  </dgm:ptLst>
  <dgm:cxnLst>
    <dgm:cxn modelId="{2659510C-EE79-4FE7-B2B0-0024FBF13919}" srcId="{82DC9CA6-4DA8-4455-987F-A3F3827F01B7}" destId="{4FA193C2-8B0B-4956-A960-FD4A572A4842}" srcOrd="2" destOrd="0" parTransId="{D1D36747-16B3-49EE-B1EF-2A2D3ACF35FF}" sibTransId="{B765189B-5C90-48C6-B340-CA42566E3695}"/>
    <dgm:cxn modelId="{167C7E0D-2350-4AD8-BA47-D7FB00368607}" srcId="{82DC9CA6-4DA8-4455-987F-A3F3827F01B7}" destId="{AAFBA08D-9540-4314-852E-A88B43571C04}" srcOrd="4" destOrd="0" parTransId="{07101278-CEE5-4C9C-B9CE-DFC4EFEBDF15}" sibTransId="{819CA1F1-18DE-4DDA-82AC-B15259FBA37A}"/>
    <dgm:cxn modelId="{508FC50E-D30B-439A-A7F8-C4BD343D4809}" type="presOf" srcId="{F8D08D6D-5E8D-4B84-8262-BFB95162DFED}" destId="{A11E365D-CE22-436B-B941-A54A9ED4D8D3}" srcOrd="0" destOrd="0" presId="urn:microsoft.com/office/officeart/2005/8/layout/vList3"/>
    <dgm:cxn modelId="{BB326317-AF47-4B1A-85BA-1FB931762636}" type="presOf" srcId="{AAFBA08D-9540-4314-852E-A88B43571C04}" destId="{0DDFFBCD-1734-46F8-8B98-5E46C4F61422}" srcOrd="0" destOrd="0" presId="urn:microsoft.com/office/officeart/2005/8/layout/vList3"/>
    <dgm:cxn modelId="{BCB15A17-BAD2-4B0C-AD0C-0A89487AA7EC}" type="presOf" srcId="{6343E465-B9F1-4DD4-A76C-CD9C705A1D7E}" destId="{36605E5F-4C56-419E-AE8A-AB096EB59D3D}" srcOrd="0" destOrd="0" presId="urn:microsoft.com/office/officeart/2005/8/layout/vList3"/>
    <dgm:cxn modelId="{D8D9CD55-AF4D-4227-8ED7-8A428138CB5A}" srcId="{82DC9CA6-4DA8-4455-987F-A3F3827F01B7}" destId="{6343E465-B9F1-4DD4-A76C-CD9C705A1D7E}" srcOrd="0" destOrd="0" parTransId="{BD13E22E-4043-44D3-9B9A-0B238B5AD10F}" sibTransId="{28F329DA-2A1C-481C-BC1D-71BFBB211B70}"/>
    <dgm:cxn modelId="{92C5ED8A-A13B-4FAE-8CE4-CCB52D0853D5}" srcId="{82DC9CA6-4DA8-4455-987F-A3F3827F01B7}" destId="{F8D08D6D-5E8D-4B84-8262-BFB95162DFED}" srcOrd="1" destOrd="0" parTransId="{4509D0CE-722C-4D4A-A71E-82454D61C40E}" sibTransId="{EE2F6024-A84A-4C36-BDA4-25ABE3BBAE1F}"/>
    <dgm:cxn modelId="{8C2FE7B7-2705-41B3-9334-17B7A674D0FC}" srcId="{82DC9CA6-4DA8-4455-987F-A3F3827F01B7}" destId="{786E798E-A89E-4239-9E74-BC9BBD1748F0}" srcOrd="3" destOrd="0" parTransId="{25C59764-C201-4E57-993B-BC11DF8E7CFC}" sibTransId="{E4D8E7D6-C6FB-4E07-B097-BAB5CFDD9274}"/>
    <dgm:cxn modelId="{CA458CBB-4012-418C-A6E5-B545BD8D8F8A}" type="presOf" srcId="{786E798E-A89E-4239-9E74-BC9BBD1748F0}" destId="{0F039078-876D-4F52-AA9D-FDCAC8FEF3D1}" srcOrd="0" destOrd="0" presId="urn:microsoft.com/office/officeart/2005/8/layout/vList3"/>
    <dgm:cxn modelId="{819EEFE0-EF85-4237-91DD-86317E9A9164}" type="presOf" srcId="{82DC9CA6-4DA8-4455-987F-A3F3827F01B7}" destId="{0AE6E4D7-5B60-4ED1-BE3B-09DB6E6FDC16}" srcOrd="0" destOrd="0" presId="urn:microsoft.com/office/officeart/2005/8/layout/vList3"/>
    <dgm:cxn modelId="{7B798FFF-AD5D-4292-9450-45CC099DA2E9}" type="presOf" srcId="{4FA193C2-8B0B-4956-A960-FD4A572A4842}" destId="{C1F0E9F5-3CD7-4CE7-A579-7AC9ADEBC5E8}" srcOrd="0" destOrd="0" presId="urn:microsoft.com/office/officeart/2005/8/layout/vList3"/>
    <dgm:cxn modelId="{537C62D0-ED4B-480F-8EF3-047515F868DF}" type="presParOf" srcId="{0AE6E4D7-5B60-4ED1-BE3B-09DB6E6FDC16}" destId="{9ED3D13A-CF6A-461C-A2E8-AC257C294DCF}" srcOrd="0" destOrd="0" presId="urn:microsoft.com/office/officeart/2005/8/layout/vList3"/>
    <dgm:cxn modelId="{D7A97773-E67A-4263-857C-4C8276D5828D}" type="presParOf" srcId="{9ED3D13A-CF6A-461C-A2E8-AC257C294DCF}" destId="{E7ADEE30-14F1-4E20-BBB5-CB9556E40D65}" srcOrd="0" destOrd="0" presId="urn:microsoft.com/office/officeart/2005/8/layout/vList3"/>
    <dgm:cxn modelId="{08371105-B604-4220-BD44-E870062BBF27}" type="presParOf" srcId="{9ED3D13A-CF6A-461C-A2E8-AC257C294DCF}" destId="{36605E5F-4C56-419E-AE8A-AB096EB59D3D}" srcOrd="1" destOrd="0" presId="urn:microsoft.com/office/officeart/2005/8/layout/vList3"/>
    <dgm:cxn modelId="{E09E27D0-47BE-4EAB-9B18-9612BE9B1181}" type="presParOf" srcId="{0AE6E4D7-5B60-4ED1-BE3B-09DB6E6FDC16}" destId="{D7E7CE84-E3FB-41B4-B5B3-B567ADDA49E1}" srcOrd="1" destOrd="0" presId="urn:microsoft.com/office/officeart/2005/8/layout/vList3"/>
    <dgm:cxn modelId="{1CDB933C-29E1-45E1-95F2-2EC2F490A273}" type="presParOf" srcId="{0AE6E4D7-5B60-4ED1-BE3B-09DB6E6FDC16}" destId="{74B89760-3482-4535-824D-5D7FA09738AD}" srcOrd="2" destOrd="0" presId="urn:microsoft.com/office/officeart/2005/8/layout/vList3"/>
    <dgm:cxn modelId="{D7C53D0A-1263-484F-9086-53C65BB8DAE8}" type="presParOf" srcId="{74B89760-3482-4535-824D-5D7FA09738AD}" destId="{8B962595-07B6-4420-B0A5-C9C6FD89641E}" srcOrd="0" destOrd="0" presId="urn:microsoft.com/office/officeart/2005/8/layout/vList3"/>
    <dgm:cxn modelId="{BD78C816-2784-4B2E-971A-96934506CEA5}" type="presParOf" srcId="{74B89760-3482-4535-824D-5D7FA09738AD}" destId="{A11E365D-CE22-436B-B941-A54A9ED4D8D3}" srcOrd="1" destOrd="0" presId="urn:microsoft.com/office/officeart/2005/8/layout/vList3"/>
    <dgm:cxn modelId="{712A116C-98DA-4C0A-A7E4-425D33432A61}" type="presParOf" srcId="{0AE6E4D7-5B60-4ED1-BE3B-09DB6E6FDC16}" destId="{348D75DC-B177-479A-801F-95A378E0A96F}" srcOrd="3" destOrd="0" presId="urn:microsoft.com/office/officeart/2005/8/layout/vList3"/>
    <dgm:cxn modelId="{DBC332C5-F17E-471A-AF06-09309E3D0740}" type="presParOf" srcId="{0AE6E4D7-5B60-4ED1-BE3B-09DB6E6FDC16}" destId="{83731168-03D2-4D56-ADEA-1CEED43BE310}" srcOrd="4" destOrd="0" presId="urn:microsoft.com/office/officeart/2005/8/layout/vList3"/>
    <dgm:cxn modelId="{EE9889BF-CD29-40F7-A30E-1569C054F301}" type="presParOf" srcId="{83731168-03D2-4D56-ADEA-1CEED43BE310}" destId="{926E9B1B-47BB-4040-BFC7-765C7171D0D5}" srcOrd="0" destOrd="0" presId="urn:microsoft.com/office/officeart/2005/8/layout/vList3"/>
    <dgm:cxn modelId="{CE76A004-43AE-4441-A4FC-28910B21105A}" type="presParOf" srcId="{83731168-03D2-4D56-ADEA-1CEED43BE310}" destId="{C1F0E9F5-3CD7-4CE7-A579-7AC9ADEBC5E8}" srcOrd="1" destOrd="0" presId="urn:microsoft.com/office/officeart/2005/8/layout/vList3"/>
    <dgm:cxn modelId="{312AA756-E774-45F3-9D1F-342C2A9446CD}" type="presParOf" srcId="{0AE6E4D7-5B60-4ED1-BE3B-09DB6E6FDC16}" destId="{5B00960A-97E0-44CE-A6F3-CAB0E87F0070}" srcOrd="5" destOrd="0" presId="urn:microsoft.com/office/officeart/2005/8/layout/vList3"/>
    <dgm:cxn modelId="{920D5446-260A-4648-8441-4FA5D2ACE41B}" type="presParOf" srcId="{0AE6E4D7-5B60-4ED1-BE3B-09DB6E6FDC16}" destId="{3B42053C-A07F-4324-B7DB-1B05391E172F}" srcOrd="6" destOrd="0" presId="urn:microsoft.com/office/officeart/2005/8/layout/vList3"/>
    <dgm:cxn modelId="{F3CF39C9-2707-440F-8D9A-9E951AAD6732}" type="presParOf" srcId="{3B42053C-A07F-4324-B7DB-1B05391E172F}" destId="{9D7AF988-7807-4E4F-91FD-88726797F289}" srcOrd="0" destOrd="0" presId="urn:microsoft.com/office/officeart/2005/8/layout/vList3"/>
    <dgm:cxn modelId="{B92C4E61-DDEC-438F-8357-C2AB5FFF6B02}" type="presParOf" srcId="{3B42053C-A07F-4324-B7DB-1B05391E172F}" destId="{0F039078-876D-4F52-AA9D-FDCAC8FEF3D1}" srcOrd="1" destOrd="0" presId="urn:microsoft.com/office/officeart/2005/8/layout/vList3"/>
    <dgm:cxn modelId="{B47D8A36-6B4E-423E-93EA-5877B0B27D87}" type="presParOf" srcId="{0AE6E4D7-5B60-4ED1-BE3B-09DB6E6FDC16}" destId="{D51FB01C-2A86-43AA-BDDB-6CB76CE9DDD5}" srcOrd="7" destOrd="0" presId="urn:microsoft.com/office/officeart/2005/8/layout/vList3"/>
    <dgm:cxn modelId="{5F23A121-5057-40C3-99F4-01ED82CFA73D}" type="presParOf" srcId="{0AE6E4D7-5B60-4ED1-BE3B-09DB6E6FDC16}" destId="{869E169E-4A32-49EB-967D-7ACED829BF30}" srcOrd="8" destOrd="0" presId="urn:microsoft.com/office/officeart/2005/8/layout/vList3"/>
    <dgm:cxn modelId="{1617D7A8-BBC9-4702-89D6-561A8DE06E50}" type="presParOf" srcId="{869E169E-4A32-49EB-967D-7ACED829BF30}" destId="{134E41AC-B8D4-4139-A4C6-A88CEDBA9A58}" srcOrd="0" destOrd="0" presId="urn:microsoft.com/office/officeart/2005/8/layout/vList3"/>
    <dgm:cxn modelId="{CFC39269-B94E-4FEC-8D97-262C4AF7F7C8}" type="presParOf" srcId="{869E169E-4A32-49EB-967D-7ACED829BF30}" destId="{0DDFFBCD-1734-46F8-8B98-5E46C4F61422}" srcOrd="1" destOrd="0" presId="urn:microsoft.com/office/officeart/2005/8/layout/vList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0C190D2-3AD9-46AA-829A-3B155CB6555B}"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en-GB"/>
        </a:p>
      </dgm:t>
    </dgm:pt>
    <dgm:pt modelId="{6F44C15F-B067-4F67-A42C-D4379B38650E}">
      <dgm:prSet/>
      <dgm:spPr/>
      <dgm:t>
        <a:bodyPr/>
        <a:lstStyle/>
        <a:p>
          <a:r>
            <a:rPr lang="en-GB"/>
            <a:t>There has been an increase in ASB and criminal behaviour,  partially due to the increased activity in the centre of Brixton, which has moved some of the nuisance onto the SW9 estate.</a:t>
          </a:r>
        </a:p>
      </dgm:t>
    </dgm:pt>
    <dgm:pt modelId="{713831C0-C7ED-42F6-B474-01D0E2CF8BA1}" type="parTrans" cxnId="{3AB3A208-48F1-42CC-BDA1-6C2C6B5C21A9}">
      <dgm:prSet/>
      <dgm:spPr/>
      <dgm:t>
        <a:bodyPr/>
        <a:lstStyle/>
        <a:p>
          <a:endParaRPr lang="en-GB"/>
        </a:p>
      </dgm:t>
    </dgm:pt>
    <dgm:pt modelId="{0FDF2E99-E732-48EC-BF05-436F1E67E048}" type="sibTrans" cxnId="{3AB3A208-48F1-42CC-BDA1-6C2C6B5C21A9}">
      <dgm:prSet/>
      <dgm:spPr/>
      <dgm:t>
        <a:bodyPr/>
        <a:lstStyle/>
        <a:p>
          <a:endParaRPr lang="en-GB"/>
        </a:p>
      </dgm:t>
    </dgm:pt>
    <dgm:pt modelId="{F8B658D5-9B1E-4CA1-8F08-4AF49929116B}">
      <dgm:prSet/>
      <dgm:spPr/>
      <dgm:t>
        <a:bodyPr/>
        <a:lstStyle/>
        <a:p>
          <a:r>
            <a:rPr lang="en-GB"/>
            <a:t>There are monthly security meetings which SW9, Local Police and City Group attends to discuss hotspots, specific incidents and share information. </a:t>
          </a:r>
        </a:p>
      </dgm:t>
    </dgm:pt>
    <dgm:pt modelId="{044EA03A-EDFA-4BEA-A84B-67E281926C57}" type="parTrans" cxnId="{6E0A29C8-9B6D-43C6-9AAB-DAF6DBC82302}">
      <dgm:prSet/>
      <dgm:spPr/>
      <dgm:t>
        <a:bodyPr/>
        <a:lstStyle/>
        <a:p>
          <a:endParaRPr lang="en-GB"/>
        </a:p>
      </dgm:t>
    </dgm:pt>
    <dgm:pt modelId="{7AD738B2-640D-410B-B157-3874CB880748}" type="sibTrans" cxnId="{6E0A29C8-9B6D-43C6-9AAB-DAF6DBC82302}">
      <dgm:prSet/>
      <dgm:spPr/>
      <dgm:t>
        <a:bodyPr/>
        <a:lstStyle/>
        <a:p>
          <a:endParaRPr lang="en-GB"/>
        </a:p>
      </dgm:t>
    </dgm:pt>
    <dgm:pt modelId="{808AADF2-7221-4D9A-8EB7-B0C9D48DFE98}">
      <dgm:prSet/>
      <dgm:spPr/>
      <dgm:t>
        <a:bodyPr/>
        <a:lstStyle/>
        <a:p>
          <a:r>
            <a:rPr lang="en-GB"/>
            <a:t>Serious incidents are immediately acted upon.</a:t>
          </a:r>
        </a:p>
      </dgm:t>
    </dgm:pt>
    <dgm:pt modelId="{45552CFE-56E9-4C97-91FF-AAF4E7B42706}" type="parTrans" cxnId="{C94B94A2-9574-4F99-9F37-E1F8B95CBB85}">
      <dgm:prSet/>
      <dgm:spPr/>
      <dgm:t>
        <a:bodyPr/>
        <a:lstStyle/>
        <a:p>
          <a:endParaRPr lang="en-GB"/>
        </a:p>
      </dgm:t>
    </dgm:pt>
    <dgm:pt modelId="{5568DB27-FF97-45F1-854F-010F8866FE0F}" type="sibTrans" cxnId="{C94B94A2-9574-4F99-9F37-E1F8B95CBB85}">
      <dgm:prSet/>
      <dgm:spPr/>
      <dgm:t>
        <a:bodyPr/>
        <a:lstStyle/>
        <a:p>
          <a:endParaRPr lang="en-GB"/>
        </a:p>
      </dgm:t>
    </dgm:pt>
    <dgm:pt modelId="{FFC164FC-E2D4-4FB7-8C04-2EC2045E14C4}">
      <dgm:prSet/>
      <dgm:spPr/>
      <dgm:t>
        <a:bodyPr/>
        <a:lstStyle/>
        <a:p>
          <a:r>
            <a:rPr lang="en-GB"/>
            <a:t>SW9 are currently in discussion with LB Lambeth, so that both Lambeth and SW9’s CCTV system can be linked to monitor seamlessly nuisance and criminal activity</a:t>
          </a:r>
        </a:p>
      </dgm:t>
    </dgm:pt>
    <dgm:pt modelId="{5802AF0F-8525-423D-BFD7-557778E9D844}" type="parTrans" cxnId="{C8E2C767-43C0-44F2-95EA-4D2968CE3F12}">
      <dgm:prSet/>
      <dgm:spPr/>
      <dgm:t>
        <a:bodyPr/>
        <a:lstStyle/>
        <a:p>
          <a:endParaRPr lang="en-GB"/>
        </a:p>
      </dgm:t>
    </dgm:pt>
    <dgm:pt modelId="{257573D1-5DBB-45BE-A561-0C5487511E4F}" type="sibTrans" cxnId="{C8E2C767-43C0-44F2-95EA-4D2968CE3F12}">
      <dgm:prSet/>
      <dgm:spPr/>
      <dgm:t>
        <a:bodyPr/>
        <a:lstStyle/>
        <a:p>
          <a:endParaRPr lang="en-GB"/>
        </a:p>
      </dgm:t>
    </dgm:pt>
    <dgm:pt modelId="{930FE07F-D412-408B-9B9E-F37DB6C68B13}" type="pres">
      <dgm:prSet presAssocID="{80C190D2-3AD9-46AA-829A-3B155CB6555B}" presName="linear" presStyleCnt="0">
        <dgm:presLayoutVars>
          <dgm:animLvl val="lvl"/>
          <dgm:resizeHandles val="exact"/>
        </dgm:presLayoutVars>
      </dgm:prSet>
      <dgm:spPr/>
    </dgm:pt>
    <dgm:pt modelId="{B6576CA6-5CEC-49FE-94BE-B4DF163EFF0A}" type="pres">
      <dgm:prSet presAssocID="{6F44C15F-B067-4F67-A42C-D4379B38650E}" presName="parentText" presStyleLbl="node1" presStyleIdx="0" presStyleCnt="4">
        <dgm:presLayoutVars>
          <dgm:chMax val="0"/>
          <dgm:bulletEnabled val="1"/>
        </dgm:presLayoutVars>
      </dgm:prSet>
      <dgm:spPr/>
    </dgm:pt>
    <dgm:pt modelId="{B4767D1F-D46E-4B5A-B296-CB867B1E32EE}" type="pres">
      <dgm:prSet presAssocID="{0FDF2E99-E732-48EC-BF05-436F1E67E048}" presName="spacer" presStyleCnt="0"/>
      <dgm:spPr/>
    </dgm:pt>
    <dgm:pt modelId="{FD3F09C4-DEDB-4C78-9CC1-1AD0BCB33840}" type="pres">
      <dgm:prSet presAssocID="{F8B658D5-9B1E-4CA1-8F08-4AF49929116B}" presName="parentText" presStyleLbl="node1" presStyleIdx="1" presStyleCnt="4">
        <dgm:presLayoutVars>
          <dgm:chMax val="0"/>
          <dgm:bulletEnabled val="1"/>
        </dgm:presLayoutVars>
      </dgm:prSet>
      <dgm:spPr/>
    </dgm:pt>
    <dgm:pt modelId="{9259C926-6D89-4CBA-877F-BF91EF4D1C3E}" type="pres">
      <dgm:prSet presAssocID="{7AD738B2-640D-410B-B157-3874CB880748}" presName="spacer" presStyleCnt="0"/>
      <dgm:spPr/>
    </dgm:pt>
    <dgm:pt modelId="{E3F32497-3168-4B19-85B9-99B2269DCABD}" type="pres">
      <dgm:prSet presAssocID="{808AADF2-7221-4D9A-8EB7-B0C9D48DFE98}" presName="parentText" presStyleLbl="node1" presStyleIdx="2" presStyleCnt="4">
        <dgm:presLayoutVars>
          <dgm:chMax val="0"/>
          <dgm:bulletEnabled val="1"/>
        </dgm:presLayoutVars>
      </dgm:prSet>
      <dgm:spPr/>
    </dgm:pt>
    <dgm:pt modelId="{7851DC3A-6E35-4323-926A-33DFC01C06C0}" type="pres">
      <dgm:prSet presAssocID="{5568DB27-FF97-45F1-854F-010F8866FE0F}" presName="spacer" presStyleCnt="0"/>
      <dgm:spPr/>
    </dgm:pt>
    <dgm:pt modelId="{86DBBB43-CF93-4153-85D9-85BFFA9E79C9}" type="pres">
      <dgm:prSet presAssocID="{FFC164FC-E2D4-4FB7-8C04-2EC2045E14C4}" presName="parentText" presStyleLbl="node1" presStyleIdx="3" presStyleCnt="4">
        <dgm:presLayoutVars>
          <dgm:chMax val="0"/>
          <dgm:bulletEnabled val="1"/>
        </dgm:presLayoutVars>
      </dgm:prSet>
      <dgm:spPr/>
    </dgm:pt>
  </dgm:ptLst>
  <dgm:cxnLst>
    <dgm:cxn modelId="{DF2EA801-DCA0-4C99-BD35-A30B11BB8B2D}" type="presOf" srcId="{80C190D2-3AD9-46AA-829A-3B155CB6555B}" destId="{930FE07F-D412-408B-9B9E-F37DB6C68B13}" srcOrd="0" destOrd="0" presId="urn:microsoft.com/office/officeart/2005/8/layout/vList2"/>
    <dgm:cxn modelId="{3AB3A208-48F1-42CC-BDA1-6C2C6B5C21A9}" srcId="{80C190D2-3AD9-46AA-829A-3B155CB6555B}" destId="{6F44C15F-B067-4F67-A42C-D4379B38650E}" srcOrd="0" destOrd="0" parTransId="{713831C0-C7ED-42F6-B474-01D0E2CF8BA1}" sibTransId="{0FDF2E99-E732-48EC-BF05-436F1E67E048}"/>
    <dgm:cxn modelId="{551C222E-93E3-4E83-AD6A-6405F11A091F}" type="presOf" srcId="{808AADF2-7221-4D9A-8EB7-B0C9D48DFE98}" destId="{E3F32497-3168-4B19-85B9-99B2269DCABD}" srcOrd="0" destOrd="0" presId="urn:microsoft.com/office/officeart/2005/8/layout/vList2"/>
    <dgm:cxn modelId="{D073CC3D-CCFF-4578-8BBB-C7964E15971D}" type="presOf" srcId="{FFC164FC-E2D4-4FB7-8C04-2EC2045E14C4}" destId="{86DBBB43-CF93-4153-85D9-85BFFA9E79C9}" srcOrd="0" destOrd="0" presId="urn:microsoft.com/office/officeart/2005/8/layout/vList2"/>
    <dgm:cxn modelId="{C8E2C767-43C0-44F2-95EA-4D2968CE3F12}" srcId="{80C190D2-3AD9-46AA-829A-3B155CB6555B}" destId="{FFC164FC-E2D4-4FB7-8C04-2EC2045E14C4}" srcOrd="3" destOrd="0" parTransId="{5802AF0F-8525-423D-BFD7-557778E9D844}" sibTransId="{257573D1-5DBB-45BE-A561-0C5487511E4F}"/>
    <dgm:cxn modelId="{3CA9174A-DFF6-42EE-87B0-5E15BD521B8C}" type="presOf" srcId="{F8B658D5-9B1E-4CA1-8F08-4AF49929116B}" destId="{FD3F09C4-DEDB-4C78-9CC1-1AD0BCB33840}" srcOrd="0" destOrd="0" presId="urn:microsoft.com/office/officeart/2005/8/layout/vList2"/>
    <dgm:cxn modelId="{C94B94A2-9574-4F99-9F37-E1F8B95CBB85}" srcId="{80C190D2-3AD9-46AA-829A-3B155CB6555B}" destId="{808AADF2-7221-4D9A-8EB7-B0C9D48DFE98}" srcOrd="2" destOrd="0" parTransId="{45552CFE-56E9-4C97-91FF-AAF4E7B42706}" sibTransId="{5568DB27-FF97-45F1-854F-010F8866FE0F}"/>
    <dgm:cxn modelId="{E453A6B8-7A96-4C27-AFCB-89CA30919492}" type="presOf" srcId="{6F44C15F-B067-4F67-A42C-D4379B38650E}" destId="{B6576CA6-5CEC-49FE-94BE-B4DF163EFF0A}" srcOrd="0" destOrd="0" presId="urn:microsoft.com/office/officeart/2005/8/layout/vList2"/>
    <dgm:cxn modelId="{6E0A29C8-9B6D-43C6-9AAB-DAF6DBC82302}" srcId="{80C190D2-3AD9-46AA-829A-3B155CB6555B}" destId="{F8B658D5-9B1E-4CA1-8F08-4AF49929116B}" srcOrd="1" destOrd="0" parTransId="{044EA03A-EDFA-4BEA-A84B-67E281926C57}" sibTransId="{7AD738B2-640D-410B-B157-3874CB880748}"/>
    <dgm:cxn modelId="{E72F98A3-8344-41AA-BF23-775F07E8BD41}" type="presParOf" srcId="{930FE07F-D412-408B-9B9E-F37DB6C68B13}" destId="{B6576CA6-5CEC-49FE-94BE-B4DF163EFF0A}" srcOrd="0" destOrd="0" presId="urn:microsoft.com/office/officeart/2005/8/layout/vList2"/>
    <dgm:cxn modelId="{32907797-A4CF-46DA-BAC3-8D40D1E0A7B0}" type="presParOf" srcId="{930FE07F-D412-408B-9B9E-F37DB6C68B13}" destId="{B4767D1F-D46E-4B5A-B296-CB867B1E32EE}" srcOrd="1" destOrd="0" presId="urn:microsoft.com/office/officeart/2005/8/layout/vList2"/>
    <dgm:cxn modelId="{58AB3511-CED4-45D8-B027-A0F06E8A7562}" type="presParOf" srcId="{930FE07F-D412-408B-9B9E-F37DB6C68B13}" destId="{FD3F09C4-DEDB-4C78-9CC1-1AD0BCB33840}" srcOrd="2" destOrd="0" presId="urn:microsoft.com/office/officeart/2005/8/layout/vList2"/>
    <dgm:cxn modelId="{9AF5A060-F6A7-4822-909C-132420D92CE0}" type="presParOf" srcId="{930FE07F-D412-408B-9B9E-F37DB6C68B13}" destId="{9259C926-6D89-4CBA-877F-BF91EF4D1C3E}" srcOrd="3" destOrd="0" presId="urn:microsoft.com/office/officeart/2005/8/layout/vList2"/>
    <dgm:cxn modelId="{1FECDDF6-AD85-4F99-AE20-A76199365D47}" type="presParOf" srcId="{930FE07F-D412-408B-9B9E-F37DB6C68B13}" destId="{E3F32497-3168-4B19-85B9-99B2269DCABD}" srcOrd="4" destOrd="0" presId="urn:microsoft.com/office/officeart/2005/8/layout/vList2"/>
    <dgm:cxn modelId="{A4FD65D1-B860-44F5-9E16-92A3FC18CE6A}" type="presParOf" srcId="{930FE07F-D412-408B-9B9E-F37DB6C68B13}" destId="{7851DC3A-6E35-4323-926A-33DFC01C06C0}" srcOrd="5" destOrd="0" presId="urn:microsoft.com/office/officeart/2005/8/layout/vList2"/>
    <dgm:cxn modelId="{AC44FB67-50C2-4AEE-82BA-C599ACB1D410}" type="presParOf" srcId="{930FE07F-D412-408B-9B9E-F37DB6C68B13}" destId="{86DBBB43-CF93-4153-85D9-85BFFA9E79C9}" srcOrd="6"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BEDA330-428A-4A12-ABAA-C9B49C7304FA}" type="doc">
      <dgm:prSet loTypeId="urn:microsoft.com/office/officeart/2005/8/layout/vProcess5" loCatId="process" qsTypeId="urn:microsoft.com/office/officeart/2005/8/quickstyle/simple1" qsCatId="simple" csTypeId="urn:microsoft.com/office/officeart/2005/8/colors/colorful4" csCatId="colorful" phldr="1"/>
      <dgm:spPr/>
      <dgm:t>
        <a:bodyPr/>
        <a:lstStyle/>
        <a:p>
          <a:endParaRPr lang="en-GB"/>
        </a:p>
      </dgm:t>
    </dgm:pt>
    <dgm:pt modelId="{89CE8C14-6D06-47C6-B7A1-B5DAB95DEDC8}">
      <dgm:prSet custT="1"/>
      <dgm:spPr/>
      <dgm:t>
        <a:bodyPr/>
        <a:lstStyle/>
        <a:p>
          <a:r>
            <a:rPr lang="en-GB" sz="2800" dirty="0"/>
            <a:t>City Group also provide the security patrols on the estate, which is normally three days per week,  the rota and timings are reviewed weekly and will be changed dependent on incidents/issues raised. </a:t>
          </a:r>
        </a:p>
      </dgm:t>
    </dgm:pt>
    <dgm:pt modelId="{5A79CE3C-5D97-4F3D-94B7-34CD095CE88A}" type="parTrans" cxnId="{BC242700-0E95-4870-A1C7-23DB071BF31C}">
      <dgm:prSet/>
      <dgm:spPr/>
      <dgm:t>
        <a:bodyPr/>
        <a:lstStyle/>
        <a:p>
          <a:endParaRPr lang="en-GB" sz="2000"/>
        </a:p>
      </dgm:t>
    </dgm:pt>
    <dgm:pt modelId="{61BE2AD2-948E-43A4-927B-8448EC206007}" type="sibTrans" cxnId="{BC242700-0E95-4870-A1C7-23DB071BF31C}">
      <dgm:prSet/>
      <dgm:spPr/>
      <dgm:t>
        <a:bodyPr/>
        <a:lstStyle/>
        <a:p>
          <a:endParaRPr lang="en-GB" sz="2000"/>
        </a:p>
      </dgm:t>
    </dgm:pt>
    <dgm:pt modelId="{E183F80D-BCEF-4A32-9FC6-7D8BEF9FEFDD}">
      <dgm:prSet custT="1"/>
      <dgm:spPr/>
      <dgm:t>
        <a:bodyPr/>
        <a:lstStyle/>
        <a:p>
          <a:r>
            <a:rPr lang="en-GB" sz="2800"/>
            <a:t>There has been an increase in anti social behaviour, as such there is a trial to increase the patrols to five days per week.</a:t>
          </a:r>
        </a:p>
      </dgm:t>
    </dgm:pt>
    <dgm:pt modelId="{80565DD0-914B-43CD-981F-B5FDD4D3C5FA}" type="parTrans" cxnId="{D947D65A-476C-4B29-88DC-5060F2969229}">
      <dgm:prSet/>
      <dgm:spPr/>
      <dgm:t>
        <a:bodyPr/>
        <a:lstStyle/>
        <a:p>
          <a:endParaRPr lang="en-GB" sz="2000"/>
        </a:p>
      </dgm:t>
    </dgm:pt>
    <dgm:pt modelId="{AAD96299-4060-49C3-A59B-E7F1100036C5}" type="sibTrans" cxnId="{D947D65A-476C-4B29-88DC-5060F2969229}">
      <dgm:prSet/>
      <dgm:spPr/>
      <dgm:t>
        <a:bodyPr/>
        <a:lstStyle/>
        <a:p>
          <a:endParaRPr lang="en-GB" sz="2000"/>
        </a:p>
      </dgm:t>
    </dgm:pt>
    <dgm:pt modelId="{2DE219AD-A0D0-4933-B324-C79C07DA36D5}">
      <dgm:prSet custT="1"/>
      <dgm:spPr/>
      <dgm:t>
        <a:bodyPr/>
        <a:lstStyle/>
        <a:p>
          <a:r>
            <a:rPr lang="en-GB" sz="2400" dirty="0"/>
            <a:t>If the security patrol is not on call, residents can call</a:t>
          </a:r>
          <a:r>
            <a:rPr lang="en-GB" sz="2400" dirty="0">
              <a:highlight>
                <a:srgbClr val="FFFF00"/>
              </a:highlight>
            </a:rPr>
            <a:t> XXX </a:t>
          </a:r>
          <a:r>
            <a:rPr lang="en-GB" sz="2400" dirty="0"/>
            <a:t>leave a message, this is monitored by the supervisor of the CCTV control room who will pick up the message and liaise with their team to monitor and take necessary action in the absence of the patrol team</a:t>
          </a:r>
        </a:p>
      </dgm:t>
    </dgm:pt>
    <dgm:pt modelId="{02B73F7F-7433-4285-976E-56A8AB22B6C7}" type="parTrans" cxnId="{CFE2559A-2095-4EBA-B031-78904CD0F413}">
      <dgm:prSet/>
      <dgm:spPr/>
      <dgm:t>
        <a:bodyPr/>
        <a:lstStyle/>
        <a:p>
          <a:endParaRPr lang="en-GB" sz="2000"/>
        </a:p>
      </dgm:t>
    </dgm:pt>
    <dgm:pt modelId="{81F3933B-75A2-451D-8A64-5EFB0882B7E7}" type="sibTrans" cxnId="{CFE2559A-2095-4EBA-B031-78904CD0F413}">
      <dgm:prSet/>
      <dgm:spPr/>
      <dgm:t>
        <a:bodyPr/>
        <a:lstStyle/>
        <a:p>
          <a:endParaRPr lang="en-GB" sz="2000"/>
        </a:p>
      </dgm:t>
    </dgm:pt>
    <dgm:pt modelId="{8BC6FFD2-C61B-44C0-A981-85FD3D3B07CE}">
      <dgm:prSet custT="1"/>
      <dgm:spPr/>
      <dgm:t>
        <a:bodyPr/>
        <a:lstStyle/>
        <a:p>
          <a:r>
            <a:rPr lang="en-GB" sz="2800" dirty="0"/>
            <a:t>Residents pay £0.79p per week via their service charge </a:t>
          </a:r>
        </a:p>
      </dgm:t>
    </dgm:pt>
    <dgm:pt modelId="{4E60CA67-C0B7-4344-A943-DF7B3C9172F7}" type="sibTrans" cxnId="{B9A1D4F2-24E5-43AF-B5E3-2357DE2E95FA}">
      <dgm:prSet/>
      <dgm:spPr/>
      <dgm:t>
        <a:bodyPr/>
        <a:lstStyle/>
        <a:p>
          <a:endParaRPr lang="en-GB" sz="2000"/>
        </a:p>
      </dgm:t>
    </dgm:pt>
    <dgm:pt modelId="{8C2B6619-5CBC-49DF-A98E-D59F5A0E046A}" type="parTrans" cxnId="{B9A1D4F2-24E5-43AF-B5E3-2357DE2E95FA}">
      <dgm:prSet/>
      <dgm:spPr/>
      <dgm:t>
        <a:bodyPr/>
        <a:lstStyle/>
        <a:p>
          <a:endParaRPr lang="en-GB" sz="2000"/>
        </a:p>
      </dgm:t>
    </dgm:pt>
    <dgm:pt modelId="{92EBCE7F-4120-481F-A6C1-0F8003DA3EBD}" type="pres">
      <dgm:prSet presAssocID="{5BEDA330-428A-4A12-ABAA-C9B49C7304FA}" presName="outerComposite" presStyleCnt="0">
        <dgm:presLayoutVars>
          <dgm:chMax val="5"/>
          <dgm:dir/>
          <dgm:resizeHandles val="exact"/>
        </dgm:presLayoutVars>
      </dgm:prSet>
      <dgm:spPr/>
    </dgm:pt>
    <dgm:pt modelId="{85B57755-5AC4-4DB1-83F0-6FE7BB82E9E3}" type="pres">
      <dgm:prSet presAssocID="{5BEDA330-428A-4A12-ABAA-C9B49C7304FA}" presName="dummyMaxCanvas" presStyleCnt="0">
        <dgm:presLayoutVars/>
      </dgm:prSet>
      <dgm:spPr/>
    </dgm:pt>
    <dgm:pt modelId="{F93945B2-70BB-4D60-9C7A-B5FFDD99B406}" type="pres">
      <dgm:prSet presAssocID="{5BEDA330-428A-4A12-ABAA-C9B49C7304FA}" presName="FourNodes_1" presStyleLbl="node1" presStyleIdx="0" presStyleCnt="4">
        <dgm:presLayoutVars>
          <dgm:bulletEnabled val="1"/>
        </dgm:presLayoutVars>
      </dgm:prSet>
      <dgm:spPr/>
    </dgm:pt>
    <dgm:pt modelId="{BA289BDE-7D26-4863-8977-42C8D8D1AD0A}" type="pres">
      <dgm:prSet presAssocID="{5BEDA330-428A-4A12-ABAA-C9B49C7304FA}" presName="FourNodes_2" presStyleLbl="node1" presStyleIdx="1" presStyleCnt="4">
        <dgm:presLayoutVars>
          <dgm:bulletEnabled val="1"/>
        </dgm:presLayoutVars>
      </dgm:prSet>
      <dgm:spPr/>
    </dgm:pt>
    <dgm:pt modelId="{EA45DDA9-5640-428C-827B-FE7C039F4ABB}" type="pres">
      <dgm:prSet presAssocID="{5BEDA330-428A-4A12-ABAA-C9B49C7304FA}" presName="FourNodes_3" presStyleLbl="node1" presStyleIdx="2" presStyleCnt="4">
        <dgm:presLayoutVars>
          <dgm:bulletEnabled val="1"/>
        </dgm:presLayoutVars>
      </dgm:prSet>
      <dgm:spPr/>
    </dgm:pt>
    <dgm:pt modelId="{369F27D0-D8A1-4AA0-B694-5945FCE61DF4}" type="pres">
      <dgm:prSet presAssocID="{5BEDA330-428A-4A12-ABAA-C9B49C7304FA}" presName="FourNodes_4" presStyleLbl="node1" presStyleIdx="3" presStyleCnt="4">
        <dgm:presLayoutVars>
          <dgm:bulletEnabled val="1"/>
        </dgm:presLayoutVars>
      </dgm:prSet>
      <dgm:spPr/>
    </dgm:pt>
    <dgm:pt modelId="{1B262CDE-B97E-42E5-9162-04785135F43C}" type="pres">
      <dgm:prSet presAssocID="{5BEDA330-428A-4A12-ABAA-C9B49C7304FA}" presName="FourConn_1-2" presStyleLbl="fgAccFollowNode1" presStyleIdx="0" presStyleCnt="3">
        <dgm:presLayoutVars>
          <dgm:bulletEnabled val="1"/>
        </dgm:presLayoutVars>
      </dgm:prSet>
      <dgm:spPr/>
    </dgm:pt>
    <dgm:pt modelId="{E28601E4-726E-43C1-9F52-D84CDA8CF975}" type="pres">
      <dgm:prSet presAssocID="{5BEDA330-428A-4A12-ABAA-C9B49C7304FA}" presName="FourConn_2-3" presStyleLbl="fgAccFollowNode1" presStyleIdx="1" presStyleCnt="3">
        <dgm:presLayoutVars>
          <dgm:bulletEnabled val="1"/>
        </dgm:presLayoutVars>
      </dgm:prSet>
      <dgm:spPr/>
    </dgm:pt>
    <dgm:pt modelId="{8A80E209-B029-4142-89F5-7ABB0AB54F6D}" type="pres">
      <dgm:prSet presAssocID="{5BEDA330-428A-4A12-ABAA-C9B49C7304FA}" presName="FourConn_3-4" presStyleLbl="fgAccFollowNode1" presStyleIdx="2" presStyleCnt="3">
        <dgm:presLayoutVars>
          <dgm:bulletEnabled val="1"/>
        </dgm:presLayoutVars>
      </dgm:prSet>
      <dgm:spPr/>
    </dgm:pt>
    <dgm:pt modelId="{952658DD-14B1-4FE9-90C4-49C5EC11AF89}" type="pres">
      <dgm:prSet presAssocID="{5BEDA330-428A-4A12-ABAA-C9B49C7304FA}" presName="FourNodes_1_text" presStyleLbl="node1" presStyleIdx="3" presStyleCnt="4">
        <dgm:presLayoutVars>
          <dgm:bulletEnabled val="1"/>
        </dgm:presLayoutVars>
      </dgm:prSet>
      <dgm:spPr/>
    </dgm:pt>
    <dgm:pt modelId="{6BEC7C67-F1C7-42AC-9C3D-5F43FC5D6E3B}" type="pres">
      <dgm:prSet presAssocID="{5BEDA330-428A-4A12-ABAA-C9B49C7304FA}" presName="FourNodes_2_text" presStyleLbl="node1" presStyleIdx="3" presStyleCnt="4">
        <dgm:presLayoutVars>
          <dgm:bulletEnabled val="1"/>
        </dgm:presLayoutVars>
      </dgm:prSet>
      <dgm:spPr/>
    </dgm:pt>
    <dgm:pt modelId="{5DA3F30C-5CBC-4B8C-B21C-205A08E5710E}" type="pres">
      <dgm:prSet presAssocID="{5BEDA330-428A-4A12-ABAA-C9B49C7304FA}" presName="FourNodes_3_text" presStyleLbl="node1" presStyleIdx="3" presStyleCnt="4">
        <dgm:presLayoutVars>
          <dgm:bulletEnabled val="1"/>
        </dgm:presLayoutVars>
      </dgm:prSet>
      <dgm:spPr/>
    </dgm:pt>
    <dgm:pt modelId="{D10C38B7-927F-48B1-9E07-5D51216DA5F3}" type="pres">
      <dgm:prSet presAssocID="{5BEDA330-428A-4A12-ABAA-C9B49C7304FA}" presName="FourNodes_4_text" presStyleLbl="node1" presStyleIdx="3" presStyleCnt="4">
        <dgm:presLayoutVars>
          <dgm:bulletEnabled val="1"/>
        </dgm:presLayoutVars>
      </dgm:prSet>
      <dgm:spPr/>
    </dgm:pt>
  </dgm:ptLst>
  <dgm:cxnLst>
    <dgm:cxn modelId="{BC242700-0E95-4870-A1C7-23DB071BF31C}" srcId="{5BEDA330-428A-4A12-ABAA-C9B49C7304FA}" destId="{89CE8C14-6D06-47C6-B7A1-B5DAB95DEDC8}" srcOrd="0" destOrd="0" parTransId="{5A79CE3C-5D97-4F3D-94B7-34CD095CE88A}" sibTransId="{61BE2AD2-948E-43A4-927B-8448EC206007}"/>
    <dgm:cxn modelId="{E7ACCE1C-FC37-49C9-BB0D-662E11B0E68A}" type="presOf" srcId="{E183F80D-BCEF-4A32-9FC6-7D8BEF9FEFDD}" destId="{5DA3F30C-5CBC-4B8C-B21C-205A08E5710E}" srcOrd="1" destOrd="0" presId="urn:microsoft.com/office/officeart/2005/8/layout/vProcess5"/>
    <dgm:cxn modelId="{ADC98A79-24B2-4320-A19A-826CABC76733}" type="presOf" srcId="{2DE219AD-A0D0-4933-B324-C79C07DA36D5}" destId="{D10C38B7-927F-48B1-9E07-5D51216DA5F3}" srcOrd="1" destOrd="0" presId="urn:microsoft.com/office/officeart/2005/8/layout/vProcess5"/>
    <dgm:cxn modelId="{D947D65A-476C-4B29-88DC-5060F2969229}" srcId="{5BEDA330-428A-4A12-ABAA-C9B49C7304FA}" destId="{E183F80D-BCEF-4A32-9FC6-7D8BEF9FEFDD}" srcOrd="2" destOrd="0" parTransId="{80565DD0-914B-43CD-981F-B5FDD4D3C5FA}" sibTransId="{AAD96299-4060-49C3-A59B-E7F1100036C5}"/>
    <dgm:cxn modelId="{9721447D-4477-44D8-A2FC-8941FCC08491}" type="presOf" srcId="{8BC6FFD2-C61B-44C0-A981-85FD3D3B07CE}" destId="{BA289BDE-7D26-4863-8977-42C8D8D1AD0A}" srcOrd="0" destOrd="0" presId="urn:microsoft.com/office/officeart/2005/8/layout/vProcess5"/>
    <dgm:cxn modelId="{CFE2559A-2095-4EBA-B031-78904CD0F413}" srcId="{5BEDA330-428A-4A12-ABAA-C9B49C7304FA}" destId="{2DE219AD-A0D0-4933-B324-C79C07DA36D5}" srcOrd="3" destOrd="0" parTransId="{02B73F7F-7433-4285-976E-56A8AB22B6C7}" sibTransId="{81F3933B-75A2-451D-8A64-5EFB0882B7E7}"/>
    <dgm:cxn modelId="{E24E019D-B773-4CB7-A4BF-DDD3C9D17B01}" type="presOf" srcId="{AAD96299-4060-49C3-A59B-E7F1100036C5}" destId="{8A80E209-B029-4142-89F5-7ABB0AB54F6D}" srcOrd="0" destOrd="0" presId="urn:microsoft.com/office/officeart/2005/8/layout/vProcess5"/>
    <dgm:cxn modelId="{F3510B9E-13AB-43EB-B330-CB17034BC441}" type="presOf" srcId="{4E60CA67-C0B7-4344-A943-DF7B3C9172F7}" destId="{E28601E4-726E-43C1-9F52-D84CDA8CF975}" srcOrd="0" destOrd="0" presId="urn:microsoft.com/office/officeart/2005/8/layout/vProcess5"/>
    <dgm:cxn modelId="{2C3BEDA6-8B55-430A-AD38-CB233F0B2809}" type="presOf" srcId="{2DE219AD-A0D0-4933-B324-C79C07DA36D5}" destId="{369F27D0-D8A1-4AA0-B694-5945FCE61DF4}" srcOrd="0" destOrd="0" presId="urn:microsoft.com/office/officeart/2005/8/layout/vProcess5"/>
    <dgm:cxn modelId="{66C83BAA-7112-4C0D-9ADC-4B906782B973}" type="presOf" srcId="{61BE2AD2-948E-43A4-927B-8448EC206007}" destId="{1B262CDE-B97E-42E5-9162-04785135F43C}" srcOrd="0" destOrd="0" presId="urn:microsoft.com/office/officeart/2005/8/layout/vProcess5"/>
    <dgm:cxn modelId="{B050F9AC-7C07-4431-8263-5087FCE243CC}" type="presOf" srcId="{5BEDA330-428A-4A12-ABAA-C9B49C7304FA}" destId="{92EBCE7F-4120-481F-A6C1-0F8003DA3EBD}" srcOrd="0" destOrd="0" presId="urn:microsoft.com/office/officeart/2005/8/layout/vProcess5"/>
    <dgm:cxn modelId="{0ED27BB5-3FBE-4358-88B2-E217EC8BAC45}" type="presOf" srcId="{E183F80D-BCEF-4A32-9FC6-7D8BEF9FEFDD}" destId="{EA45DDA9-5640-428C-827B-FE7C039F4ABB}" srcOrd="0" destOrd="0" presId="urn:microsoft.com/office/officeart/2005/8/layout/vProcess5"/>
    <dgm:cxn modelId="{BA952DCD-3376-4505-8B3F-B0C0456CD8EF}" type="presOf" srcId="{89CE8C14-6D06-47C6-B7A1-B5DAB95DEDC8}" destId="{F93945B2-70BB-4D60-9C7A-B5FFDD99B406}" srcOrd="0" destOrd="0" presId="urn:microsoft.com/office/officeart/2005/8/layout/vProcess5"/>
    <dgm:cxn modelId="{A36BC4EF-AF91-4203-9C4A-72354C48FB96}" type="presOf" srcId="{89CE8C14-6D06-47C6-B7A1-B5DAB95DEDC8}" destId="{952658DD-14B1-4FE9-90C4-49C5EC11AF89}" srcOrd="1" destOrd="0" presId="urn:microsoft.com/office/officeart/2005/8/layout/vProcess5"/>
    <dgm:cxn modelId="{B9A1D4F2-24E5-43AF-B5E3-2357DE2E95FA}" srcId="{5BEDA330-428A-4A12-ABAA-C9B49C7304FA}" destId="{8BC6FFD2-C61B-44C0-A981-85FD3D3B07CE}" srcOrd="1" destOrd="0" parTransId="{8C2B6619-5CBC-49DF-A98E-D59F5A0E046A}" sibTransId="{4E60CA67-C0B7-4344-A943-DF7B3C9172F7}"/>
    <dgm:cxn modelId="{AB3E12FB-A878-45AA-A279-0BE853647DD5}" type="presOf" srcId="{8BC6FFD2-C61B-44C0-A981-85FD3D3B07CE}" destId="{6BEC7C67-F1C7-42AC-9C3D-5F43FC5D6E3B}" srcOrd="1" destOrd="0" presId="urn:microsoft.com/office/officeart/2005/8/layout/vProcess5"/>
    <dgm:cxn modelId="{F6B7D77B-47A3-4AB7-A71E-B73A8F365536}" type="presParOf" srcId="{92EBCE7F-4120-481F-A6C1-0F8003DA3EBD}" destId="{85B57755-5AC4-4DB1-83F0-6FE7BB82E9E3}" srcOrd="0" destOrd="0" presId="urn:microsoft.com/office/officeart/2005/8/layout/vProcess5"/>
    <dgm:cxn modelId="{845B1FC5-746B-4CE2-87B1-C90088620BC5}" type="presParOf" srcId="{92EBCE7F-4120-481F-A6C1-0F8003DA3EBD}" destId="{F93945B2-70BB-4D60-9C7A-B5FFDD99B406}" srcOrd="1" destOrd="0" presId="urn:microsoft.com/office/officeart/2005/8/layout/vProcess5"/>
    <dgm:cxn modelId="{B6FF300E-8A8F-4078-AA36-BAA643B74C94}" type="presParOf" srcId="{92EBCE7F-4120-481F-A6C1-0F8003DA3EBD}" destId="{BA289BDE-7D26-4863-8977-42C8D8D1AD0A}" srcOrd="2" destOrd="0" presId="urn:microsoft.com/office/officeart/2005/8/layout/vProcess5"/>
    <dgm:cxn modelId="{2185D42C-FA0D-4E36-BFEA-A27C7475CD01}" type="presParOf" srcId="{92EBCE7F-4120-481F-A6C1-0F8003DA3EBD}" destId="{EA45DDA9-5640-428C-827B-FE7C039F4ABB}" srcOrd="3" destOrd="0" presId="urn:microsoft.com/office/officeart/2005/8/layout/vProcess5"/>
    <dgm:cxn modelId="{C587BF6D-ACFD-4E8A-9F69-3F9BADBD0F1C}" type="presParOf" srcId="{92EBCE7F-4120-481F-A6C1-0F8003DA3EBD}" destId="{369F27D0-D8A1-4AA0-B694-5945FCE61DF4}" srcOrd="4" destOrd="0" presId="urn:microsoft.com/office/officeart/2005/8/layout/vProcess5"/>
    <dgm:cxn modelId="{9EDD6B41-A4B1-4C31-9DBC-FA248CB75BC9}" type="presParOf" srcId="{92EBCE7F-4120-481F-A6C1-0F8003DA3EBD}" destId="{1B262CDE-B97E-42E5-9162-04785135F43C}" srcOrd="5" destOrd="0" presId="urn:microsoft.com/office/officeart/2005/8/layout/vProcess5"/>
    <dgm:cxn modelId="{F16A497C-1D2C-4DC3-89F6-618F037FF23B}" type="presParOf" srcId="{92EBCE7F-4120-481F-A6C1-0F8003DA3EBD}" destId="{E28601E4-726E-43C1-9F52-D84CDA8CF975}" srcOrd="6" destOrd="0" presId="urn:microsoft.com/office/officeart/2005/8/layout/vProcess5"/>
    <dgm:cxn modelId="{B4D23301-1EC1-464F-8D18-618E1DF706CC}" type="presParOf" srcId="{92EBCE7F-4120-481F-A6C1-0F8003DA3EBD}" destId="{8A80E209-B029-4142-89F5-7ABB0AB54F6D}" srcOrd="7" destOrd="0" presId="urn:microsoft.com/office/officeart/2005/8/layout/vProcess5"/>
    <dgm:cxn modelId="{71687DB0-013D-4E34-92BD-8CF87F399BA1}" type="presParOf" srcId="{92EBCE7F-4120-481F-A6C1-0F8003DA3EBD}" destId="{952658DD-14B1-4FE9-90C4-49C5EC11AF89}" srcOrd="8" destOrd="0" presId="urn:microsoft.com/office/officeart/2005/8/layout/vProcess5"/>
    <dgm:cxn modelId="{8F0FD299-C854-47AD-8B8C-7A8983B4A0E5}" type="presParOf" srcId="{92EBCE7F-4120-481F-A6C1-0F8003DA3EBD}" destId="{6BEC7C67-F1C7-42AC-9C3D-5F43FC5D6E3B}" srcOrd="9" destOrd="0" presId="urn:microsoft.com/office/officeart/2005/8/layout/vProcess5"/>
    <dgm:cxn modelId="{B16E5CE7-1242-4775-A31E-DED21D4A68A4}" type="presParOf" srcId="{92EBCE7F-4120-481F-A6C1-0F8003DA3EBD}" destId="{5DA3F30C-5CBC-4B8C-B21C-205A08E5710E}" srcOrd="10" destOrd="0" presId="urn:microsoft.com/office/officeart/2005/8/layout/vProcess5"/>
    <dgm:cxn modelId="{14EFEA38-DFCB-4BFA-842B-9C795F4D0714}" type="presParOf" srcId="{92EBCE7F-4120-481F-A6C1-0F8003DA3EBD}" destId="{D10C38B7-927F-48B1-9E07-5D51216DA5F3}" srcOrd="11" destOrd="0" presId="urn:microsoft.com/office/officeart/2005/8/layout/vProcess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0C37B9B-FAE8-42F9-ABE1-24A3575D0125}" type="doc">
      <dgm:prSet loTypeId="urn:microsoft.com/office/officeart/2005/8/layout/process4" loCatId="process" qsTypeId="urn:microsoft.com/office/officeart/2005/8/quickstyle/simple1" qsCatId="simple" csTypeId="urn:microsoft.com/office/officeart/2005/8/colors/colorful3" csCatId="colorful" phldr="1"/>
      <dgm:spPr/>
      <dgm:t>
        <a:bodyPr/>
        <a:lstStyle/>
        <a:p>
          <a:endParaRPr lang="en-US"/>
        </a:p>
      </dgm:t>
    </dgm:pt>
    <dgm:pt modelId="{8950CA9A-A463-4283-9BDA-F4C9334C6705}">
      <dgm:prSet custT="1"/>
      <dgm:spPr/>
      <dgm:t>
        <a:bodyPr/>
        <a:lstStyle/>
        <a:p>
          <a:r>
            <a:rPr lang="en-GB" sz="2400" dirty="0"/>
            <a:t>The Security Patrol are a deterrent, they provide daily reports to SW9 which highlight where there have been issues include rough sleeping, drug taking, groups congregating, and what action they have taken including moving on rough sleepers, drug users and groups congregating and liaise with the CCTV room and police where necessary.</a:t>
          </a:r>
          <a:endParaRPr lang="en-US" sz="2400" dirty="0"/>
        </a:p>
      </dgm:t>
    </dgm:pt>
    <dgm:pt modelId="{FB3DAFBA-967F-4C89-B23D-4922A6F28CCD}" type="parTrans" cxnId="{FCA844F1-6744-41AF-9610-7BF3DB81BD26}">
      <dgm:prSet/>
      <dgm:spPr/>
      <dgm:t>
        <a:bodyPr/>
        <a:lstStyle/>
        <a:p>
          <a:endParaRPr lang="en-US" sz="2000"/>
        </a:p>
      </dgm:t>
    </dgm:pt>
    <dgm:pt modelId="{F7CF7586-EA8B-4D2D-A171-A250F4B379E9}" type="sibTrans" cxnId="{FCA844F1-6744-41AF-9610-7BF3DB81BD26}">
      <dgm:prSet/>
      <dgm:spPr/>
      <dgm:t>
        <a:bodyPr/>
        <a:lstStyle/>
        <a:p>
          <a:endParaRPr lang="en-US" sz="2000"/>
        </a:p>
      </dgm:t>
    </dgm:pt>
    <dgm:pt modelId="{5DE9AB1A-E4BD-43AD-922B-496058D055AC}">
      <dgm:prSet custT="1"/>
      <dgm:spPr/>
      <dgm:t>
        <a:bodyPr/>
        <a:lstStyle/>
        <a:p>
          <a:r>
            <a:rPr lang="en-GB" sz="3200" dirty="0"/>
            <a:t>Where residents have raised issues, they will include these areas in their next patrol.</a:t>
          </a:r>
          <a:endParaRPr lang="en-US" sz="3200" dirty="0"/>
        </a:p>
      </dgm:t>
    </dgm:pt>
    <dgm:pt modelId="{D1E25206-73A9-4283-97BE-F7B46DA91EA4}" type="parTrans" cxnId="{4CDB6547-C65D-4D10-91A3-E1CBED50BBE1}">
      <dgm:prSet/>
      <dgm:spPr/>
      <dgm:t>
        <a:bodyPr/>
        <a:lstStyle/>
        <a:p>
          <a:endParaRPr lang="en-US" sz="2000"/>
        </a:p>
      </dgm:t>
    </dgm:pt>
    <dgm:pt modelId="{44651EB7-6E8D-4FBF-9685-838090259746}" type="sibTrans" cxnId="{4CDB6547-C65D-4D10-91A3-E1CBED50BBE1}">
      <dgm:prSet/>
      <dgm:spPr/>
      <dgm:t>
        <a:bodyPr/>
        <a:lstStyle/>
        <a:p>
          <a:endParaRPr lang="en-US" sz="2000"/>
        </a:p>
      </dgm:t>
    </dgm:pt>
    <dgm:pt modelId="{D8891825-9088-49A7-8B30-60745C2D996E}">
      <dgm:prSet custT="1"/>
      <dgm:spPr/>
      <dgm:t>
        <a:bodyPr/>
        <a:lstStyle/>
        <a:p>
          <a:r>
            <a:rPr lang="en-GB" sz="3200" dirty="0"/>
            <a:t>They also undertake weapon sweeps and patrol the under crofts.</a:t>
          </a:r>
          <a:endParaRPr lang="en-US" sz="3200" dirty="0"/>
        </a:p>
      </dgm:t>
    </dgm:pt>
    <dgm:pt modelId="{D9080A9A-C2F7-459F-AD2D-A69AE19779C6}" type="parTrans" cxnId="{A1B0CAB3-1111-4D65-AFFD-3D03C542E330}">
      <dgm:prSet/>
      <dgm:spPr/>
      <dgm:t>
        <a:bodyPr/>
        <a:lstStyle/>
        <a:p>
          <a:endParaRPr lang="en-US" sz="2000"/>
        </a:p>
      </dgm:t>
    </dgm:pt>
    <dgm:pt modelId="{7CDEED88-6710-4CA2-910C-4E993D5D390D}" type="sibTrans" cxnId="{A1B0CAB3-1111-4D65-AFFD-3D03C542E330}">
      <dgm:prSet/>
      <dgm:spPr/>
      <dgm:t>
        <a:bodyPr/>
        <a:lstStyle/>
        <a:p>
          <a:endParaRPr lang="en-US" sz="2000"/>
        </a:p>
      </dgm:t>
    </dgm:pt>
    <dgm:pt modelId="{31B4E7AE-2D4C-43DE-992C-9245B1B852FC}" type="pres">
      <dgm:prSet presAssocID="{20C37B9B-FAE8-42F9-ABE1-24A3575D0125}" presName="Name0" presStyleCnt="0">
        <dgm:presLayoutVars>
          <dgm:dir/>
          <dgm:animLvl val="lvl"/>
          <dgm:resizeHandles val="exact"/>
        </dgm:presLayoutVars>
      </dgm:prSet>
      <dgm:spPr/>
    </dgm:pt>
    <dgm:pt modelId="{63EF33D6-6887-467A-88FA-E4565B4390D6}" type="pres">
      <dgm:prSet presAssocID="{D8891825-9088-49A7-8B30-60745C2D996E}" presName="boxAndChildren" presStyleCnt="0"/>
      <dgm:spPr/>
    </dgm:pt>
    <dgm:pt modelId="{0017500A-A4C3-436A-AF57-573B5097E35B}" type="pres">
      <dgm:prSet presAssocID="{D8891825-9088-49A7-8B30-60745C2D996E}" presName="parentTextBox" presStyleLbl="node1" presStyleIdx="0" presStyleCnt="3"/>
      <dgm:spPr/>
    </dgm:pt>
    <dgm:pt modelId="{AFD87C4F-41EA-4B84-B687-99BB500DA07B}" type="pres">
      <dgm:prSet presAssocID="{44651EB7-6E8D-4FBF-9685-838090259746}" presName="sp" presStyleCnt="0"/>
      <dgm:spPr/>
    </dgm:pt>
    <dgm:pt modelId="{FCEDF7E6-AC58-4F96-A77F-D1A50EC3D320}" type="pres">
      <dgm:prSet presAssocID="{5DE9AB1A-E4BD-43AD-922B-496058D055AC}" presName="arrowAndChildren" presStyleCnt="0"/>
      <dgm:spPr/>
    </dgm:pt>
    <dgm:pt modelId="{D3E8D277-66AB-4748-A06D-92379325CE5E}" type="pres">
      <dgm:prSet presAssocID="{5DE9AB1A-E4BD-43AD-922B-496058D055AC}" presName="parentTextArrow" presStyleLbl="node1" presStyleIdx="1" presStyleCnt="3"/>
      <dgm:spPr/>
    </dgm:pt>
    <dgm:pt modelId="{91DAAF24-8A6C-4AB1-9A12-343C2D7AEF6A}" type="pres">
      <dgm:prSet presAssocID="{F7CF7586-EA8B-4D2D-A171-A250F4B379E9}" presName="sp" presStyleCnt="0"/>
      <dgm:spPr/>
    </dgm:pt>
    <dgm:pt modelId="{BF71F8E9-0DD7-45BF-B1AB-9C064F58A993}" type="pres">
      <dgm:prSet presAssocID="{8950CA9A-A463-4283-9BDA-F4C9334C6705}" presName="arrowAndChildren" presStyleCnt="0"/>
      <dgm:spPr/>
    </dgm:pt>
    <dgm:pt modelId="{CA3823A2-C8A2-4FB8-9697-FC17C191596A}" type="pres">
      <dgm:prSet presAssocID="{8950CA9A-A463-4283-9BDA-F4C9334C6705}" presName="parentTextArrow" presStyleLbl="node1" presStyleIdx="2" presStyleCnt="3" custLinFactNeighborX="424" custLinFactNeighborY="-332"/>
      <dgm:spPr/>
    </dgm:pt>
  </dgm:ptLst>
  <dgm:cxnLst>
    <dgm:cxn modelId="{1D6C8F0E-19BE-4763-A45D-D5E7BCDF9139}" type="presOf" srcId="{5DE9AB1A-E4BD-43AD-922B-496058D055AC}" destId="{D3E8D277-66AB-4748-A06D-92379325CE5E}" srcOrd="0" destOrd="0" presId="urn:microsoft.com/office/officeart/2005/8/layout/process4"/>
    <dgm:cxn modelId="{4B1BA946-3EC9-475F-98BA-EA82EF9CCF6F}" type="presOf" srcId="{8950CA9A-A463-4283-9BDA-F4C9334C6705}" destId="{CA3823A2-C8A2-4FB8-9697-FC17C191596A}" srcOrd="0" destOrd="0" presId="urn:microsoft.com/office/officeart/2005/8/layout/process4"/>
    <dgm:cxn modelId="{4CDB6547-C65D-4D10-91A3-E1CBED50BBE1}" srcId="{20C37B9B-FAE8-42F9-ABE1-24A3575D0125}" destId="{5DE9AB1A-E4BD-43AD-922B-496058D055AC}" srcOrd="1" destOrd="0" parTransId="{D1E25206-73A9-4283-97BE-F7B46DA91EA4}" sibTransId="{44651EB7-6E8D-4FBF-9685-838090259746}"/>
    <dgm:cxn modelId="{43400993-D4C9-4A72-A64B-A75B74099DF1}" type="presOf" srcId="{20C37B9B-FAE8-42F9-ABE1-24A3575D0125}" destId="{31B4E7AE-2D4C-43DE-992C-9245B1B852FC}" srcOrd="0" destOrd="0" presId="urn:microsoft.com/office/officeart/2005/8/layout/process4"/>
    <dgm:cxn modelId="{A1B0CAB3-1111-4D65-AFFD-3D03C542E330}" srcId="{20C37B9B-FAE8-42F9-ABE1-24A3575D0125}" destId="{D8891825-9088-49A7-8B30-60745C2D996E}" srcOrd="2" destOrd="0" parTransId="{D9080A9A-C2F7-459F-AD2D-A69AE19779C6}" sibTransId="{7CDEED88-6710-4CA2-910C-4E993D5D390D}"/>
    <dgm:cxn modelId="{AD90AEBB-9E47-4C85-B039-99F4EDE7BB58}" type="presOf" srcId="{D8891825-9088-49A7-8B30-60745C2D996E}" destId="{0017500A-A4C3-436A-AF57-573B5097E35B}" srcOrd="0" destOrd="0" presId="urn:microsoft.com/office/officeart/2005/8/layout/process4"/>
    <dgm:cxn modelId="{FCA844F1-6744-41AF-9610-7BF3DB81BD26}" srcId="{20C37B9B-FAE8-42F9-ABE1-24A3575D0125}" destId="{8950CA9A-A463-4283-9BDA-F4C9334C6705}" srcOrd="0" destOrd="0" parTransId="{FB3DAFBA-967F-4C89-B23D-4922A6F28CCD}" sibTransId="{F7CF7586-EA8B-4D2D-A171-A250F4B379E9}"/>
    <dgm:cxn modelId="{E6780DAE-B2D1-4AC9-A3CB-582714C5B2EC}" type="presParOf" srcId="{31B4E7AE-2D4C-43DE-992C-9245B1B852FC}" destId="{63EF33D6-6887-467A-88FA-E4565B4390D6}" srcOrd="0" destOrd="0" presId="urn:microsoft.com/office/officeart/2005/8/layout/process4"/>
    <dgm:cxn modelId="{F91116C1-E13E-48D9-9FA0-925A73335D9E}" type="presParOf" srcId="{63EF33D6-6887-467A-88FA-E4565B4390D6}" destId="{0017500A-A4C3-436A-AF57-573B5097E35B}" srcOrd="0" destOrd="0" presId="urn:microsoft.com/office/officeart/2005/8/layout/process4"/>
    <dgm:cxn modelId="{C7040FAB-BC25-4F26-997A-182E6BCB6D7D}" type="presParOf" srcId="{31B4E7AE-2D4C-43DE-992C-9245B1B852FC}" destId="{AFD87C4F-41EA-4B84-B687-99BB500DA07B}" srcOrd="1" destOrd="0" presId="urn:microsoft.com/office/officeart/2005/8/layout/process4"/>
    <dgm:cxn modelId="{FC0F4AD2-9FD7-418E-85B1-FFD137482895}" type="presParOf" srcId="{31B4E7AE-2D4C-43DE-992C-9245B1B852FC}" destId="{FCEDF7E6-AC58-4F96-A77F-D1A50EC3D320}" srcOrd="2" destOrd="0" presId="urn:microsoft.com/office/officeart/2005/8/layout/process4"/>
    <dgm:cxn modelId="{4647F682-7167-4AE4-8409-6DB50B4EE08C}" type="presParOf" srcId="{FCEDF7E6-AC58-4F96-A77F-D1A50EC3D320}" destId="{D3E8D277-66AB-4748-A06D-92379325CE5E}" srcOrd="0" destOrd="0" presId="urn:microsoft.com/office/officeart/2005/8/layout/process4"/>
    <dgm:cxn modelId="{FC1EDBEA-DFAA-4E98-849F-3EEF7F850F53}" type="presParOf" srcId="{31B4E7AE-2D4C-43DE-992C-9245B1B852FC}" destId="{91DAAF24-8A6C-4AB1-9A12-343C2D7AEF6A}" srcOrd="3" destOrd="0" presId="urn:microsoft.com/office/officeart/2005/8/layout/process4"/>
    <dgm:cxn modelId="{91698F29-9245-48F4-B627-D9F367FD794A}" type="presParOf" srcId="{31B4E7AE-2D4C-43DE-992C-9245B1B852FC}" destId="{BF71F8E9-0DD7-45BF-B1AB-9C064F58A993}" srcOrd="4" destOrd="0" presId="urn:microsoft.com/office/officeart/2005/8/layout/process4"/>
    <dgm:cxn modelId="{01AC27F8-4808-4451-9F48-99A70766B9C1}" type="presParOf" srcId="{BF71F8E9-0DD7-45BF-B1AB-9C064F58A993}" destId="{CA3823A2-C8A2-4FB8-9697-FC17C191596A}" srcOrd="0" destOrd="0" presId="urn:microsoft.com/office/officeart/2005/8/layout/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198AD0-C876-42EE-88D8-87257D5B86A4}">
      <dsp:nvSpPr>
        <dsp:cNvPr id="0" name=""/>
        <dsp:cNvSpPr/>
      </dsp:nvSpPr>
      <dsp:spPr>
        <a:xfrm>
          <a:off x="0" y="51971"/>
          <a:ext cx="13796211" cy="131093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Welcome &amp; Introductions</a:t>
          </a:r>
        </a:p>
      </dsp:txBody>
      <dsp:txXfrm>
        <a:off x="63994" y="115965"/>
        <a:ext cx="13668223" cy="1182942"/>
      </dsp:txXfrm>
    </dsp:sp>
    <dsp:sp modelId="{318B5EB7-540F-4C12-8C47-AB593836CF2D}">
      <dsp:nvSpPr>
        <dsp:cNvPr id="0" name=""/>
        <dsp:cNvSpPr/>
      </dsp:nvSpPr>
      <dsp:spPr>
        <a:xfrm>
          <a:off x="0" y="1457941"/>
          <a:ext cx="13796211" cy="1310930"/>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Security Presentation</a:t>
          </a:r>
        </a:p>
      </dsp:txBody>
      <dsp:txXfrm>
        <a:off x="63994" y="1521935"/>
        <a:ext cx="13668223" cy="1182942"/>
      </dsp:txXfrm>
    </dsp:sp>
    <dsp:sp modelId="{6C30F454-D1E9-434A-8EB8-5CB2FDFDDF15}">
      <dsp:nvSpPr>
        <dsp:cNvPr id="0" name=""/>
        <dsp:cNvSpPr/>
      </dsp:nvSpPr>
      <dsp:spPr>
        <a:xfrm>
          <a:off x="0" y="2863911"/>
          <a:ext cx="13796211" cy="1310930"/>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‘You Said We Did’ Presentation – March 2026</a:t>
          </a:r>
        </a:p>
      </dsp:txBody>
      <dsp:txXfrm>
        <a:off x="63994" y="2927905"/>
        <a:ext cx="13668223" cy="1182942"/>
      </dsp:txXfrm>
    </dsp:sp>
    <dsp:sp modelId="{9FA151B5-C7D9-40F1-B8E7-0DEFD8910ED1}">
      <dsp:nvSpPr>
        <dsp:cNvPr id="0" name=""/>
        <dsp:cNvSpPr/>
      </dsp:nvSpPr>
      <dsp:spPr>
        <a:xfrm>
          <a:off x="0" y="4269881"/>
          <a:ext cx="13796211" cy="131093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en-GB" sz="3300" kern="1200"/>
            <a:t>Refreshments and an opportunity to discuss individual issues with various members of SW9’s SLT and Staffing Team.</a:t>
          </a:r>
        </a:p>
      </dsp:txBody>
      <dsp:txXfrm>
        <a:off x="63994" y="4333875"/>
        <a:ext cx="13668223" cy="118294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C67B4-2A03-4DCD-8250-F136D1CD65D5}">
      <dsp:nvSpPr>
        <dsp:cNvPr id="0" name=""/>
        <dsp:cNvSpPr/>
      </dsp:nvSpPr>
      <dsp:spPr>
        <a:xfrm>
          <a:off x="1080134" y="0"/>
          <a:ext cx="12241530" cy="6213476"/>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255338-749F-4297-9C64-A1E479751624}">
      <dsp:nvSpPr>
        <dsp:cNvPr id="0" name=""/>
        <dsp:cNvSpPr/>
      </dsp:nvSpPr>
      <dsp:spPr>
        <a:xfrm>
          <a:off x="6328" y="1864042"/>
          <a:ext cx="2767142" cy="248539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CCTV was originally installed over 25+ year ago via a government initiative, which partially funded the installation of CCTV</a:t>
          </a:r>
        </a:p>
      </dsp:txBody>
      <dsp:txXfrm>
        <a:off x="127655" y="1985369"/>
        <a:ext cx="2524488" cy="2242736"/>
      </dsp:txXfrm>
    </dsp:sp>
    <dsp:sp modelId="{4D6F3171-79B9-4D4F-AE9E-34658D2F717A}">
      <dsp:nvSpPr>
        <dsp:cNvPr id="0" name=""/>
        <dsp:cNvSpPr/>
      </dsp:nvSpPr>
      <dsp:spPr>
        <a:xfrm>
          <a:off x="2911828" y="1864042"/>
          <a:ext cx="2767142" cy="2485390"/>
        </a:xfrm>
        <a:prstGeom prst="roundRect">
          <a:avLst/>
        </a:prstGeom>
        <a:solidFill>
          <a:schemeClr val="accent4">
            <a:hueOff val="-1116192"/>
            <a:satOff val="6725"/>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CCTV is monitored 24/7 (365 days of the year) </a:t>
          </a:r>
        </a:p>
      </dsp:txBody>
      <dsp:txXfrm>
        <a:off x="3033155" y="1985369"/>
        <a:ext cx="2524488" cy="2242736"/>
      </dsp:txXfrm>
    </dsp:sp>
    <dsp:sp modelId="{8B6AA340-B943-46A5-BE32-113B057E97CE}">
      <dsp:nvSpPr>
        <dsp:cNvPr id="0" name=""/>
        <dsp:cNvSpPr/>
      </dsp:nvSpPr>
      <dsp:spPr>
        <a:xfrm>
          <a:off x="5817328" y="1864042"/>
          <a:ext cx="2767142" cy="2485390"/>
        </a:xfrm>
        <a:prstGeom prst="round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A phased upgrade is being undertaken with the old camera and recording system being upgraded to fully digital</a:t>
          </a:r>
        </a:p>
      </dsp:txBody>
      <dsp:txXfrm>
        <a:off x="5938655" y="1985369"/>
        <a:ext cx="2524488" cy="2242736"/>
      </dsp:txXfrm>
    </dsp:sp>
    <dsp:sp modelId="{3065D0E9-3445-4966-9671-5296615FF2F5}">
      <dsp:nvSpPr>
        <dsp:cNvPr id="0" name=""/>
        <dsp:cNvSpPr/>
      </dsp:nvSpPr>
      <dsp:spPr>
        <a:xfrm>
          <a:off x="8722828" y="1864042"/>
          <a:ext cx="2767142" cy="2485390"/>
        </a:xfrm>
        <a:prstGeom prst="roundRect">
          <a:avLst/>
        </a:prstGeom>
        <a:solidFill>
          <a:schemeClr val="accent4">
            <a:hueOff val="-3348577"/>
            <a:satOff val="20174"/>
            <a:lumOff val="161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This will also provide a simpler operating and recording system </a:t>
          </a:r>
        </a:p>
      </dsp:txBody>
      <dsp:txXfrm>
        <a:off x="8844155" y="1985369"/>
        <a:ext cx="2524488" cy="2242736"/>
      </dsp:txXfrm>
    </dsp:sp>
    <dsp:sp modelId="{698CAC28-2007-4666-9A4F-B55697E68036}">
      <dsp:nvSpPr>
        <dsp:cNvPr id="0" name=""/>
        <dsp:cNvSpPr/>
      </dsp:nvSpPr>
      <dsp:spPr>
        <a:xfrm>
          <a:off x="11628328" y="1864042"/>
          <a:ext cx="2767142" cy="2485390"/>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GB" sz="2100" kern="1200"/>
            <a:t>By July 2026 there will be approx. 410 cameras on the SW9 estate, all recording 24/7</a:t>
          </a:r>
        </a:p>
      </dsp:txBody>
      <dsp:txXfrm>
        <a:off x="11749655" y="1985369"/>
        <a:ext cx="2524488" cy="224273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605E5F-4C56-419E-AE8A-AB096EB59D3D}">
      <dsp:nvSpPr>
        <dsp:cNvPr id="0" name=""/>
        <dsp:cNvSpPr/>
      </dsp:nvSpPr>
      <dsp:spPr>
        <a:xfrm rot="10800000">
          <a:off x="3202365" y="3157"/>
          <a:ext cx="11401425" cy="13223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103"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dirty="0"/>
            <a:t>CCTV is monitored within a purpose-built control room, in Park Heights.</a:t>
          </a:r>
        </a:p>
      </dsp:txBody>
      <dsp:txXfrm rot="10800000">
        <a:off x="3532943" y="3157"/>
        <a:ext cx="11070847" cy="1322312"/>
      </dsp:txXfrm>
    </dsp:sp>
    <dsp:sp modelId="{E7ADEE30-14F1-4E20-BBB5-CB9556E40D65}">
      <dsp:nvSpPr>
        <dsp:cNvPr id="0" name=""/>
        <dsp:cNvSpPr/>
      </dsp:nvSpPr>
      <dsp:spPr>
        <a:xfrm>
          <a:off x="2541209" y="3157"/>
          <a:ext cx="1322312" cy="1322312"/>
        </a:xfrm>
        <a:prstGeom prst="ellipse">
          <a:avLst/>
        </a:prstGeom>
        <a:blipFill>
          <a:blip xmlns:r="http://schemas.openxmlformats.org/officeDocument/2006/relationships" r:embed="rId1"/>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11E365D-CE22-436B-B941-A54A9ED4D8D3}">
      <dsp:nvSpPr>
        <dsp:cNvPr id="0" name=""/>
        <dsp:cNvSpPr/>
      </dsp:nvSpPr>
      <dsp:spPr>
        <a:xfrm rot="10800000">
          <a:off x="3202365" y="1720189"/>
          <a:ext cx="11401425" cy="13223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103"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a:t>The day-to-day monitoring is provided by the City Group, following  a joint procurement process with SNG, they were appointed in December 2025.  </a:t>
          </a:r>
        </a:p>
      </dsp:txBody>
      <dsp:txXfrm rot="10800000">
        <a:off x="3532943" y="1720189"/>
        <a:ext cx="11070847" cy="1322312"/>
      </dsp:txXfrm>
    </dsp:sp>
    <dsp:sp modelId="{8B962595-07B6-4420-B0A5-C9C6FD89641E}">
      <dsp:nvSpPr>
        <dsp:cNvPr id="0" name=""/>
        <dsp:cNvSpPr/>
      </dsp:nvSpPr>
      <dsp:spPr>
        <a:xfrm>
          <a:off x="2541209" y="1720189"/>
          <a:ext cx="1322312" cy="1322312"/>
        </a:xfrm>
        <a:prstGeom prst="ellipse">
          <a:avLst/>
        </a:prstGeom>
        <a:blipFill>
          <a:blip xmlns:r="http://schemas.openxmlformats.org/officeDocument/2006/relationships" r:embed="rId2"/>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F0E9F5-3CD7-4CE7-A579-7AC9ADEBC5E8}">
      <dsp:nvSpPr>
        <dsp:cNvPr id="0" name=""/>
        <dsp:cNvSpPr/>
      </dsp:nvSpPr>
      <dsp:spPr>
        <a:xfrm rot="10800000">
          <a:off x="3202365" y="3437221"/>
          <a:ext cx="11401425" cy="13223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103"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dirty="0"/>
            <a:t>Residents pay a weekly charge of £5.10 via their service charge</a:t>
          </a:r>
        </a:p>
      </dsp:txBody>
      <dsp:txXfrm rot="10800000">
        <a:off x="3532943" y="3437221"/>
        <a:ext cx="11070847" cy="1322312"/>
      </dsp:txXfrm>
    </dsp:sp>
    <dsp:sp modelId="{926E9B1B-47BB-4040-BFC7-765C7171D0D5}">
      <dsp:nvSpPr>
        <dsp:cNvPr id="0" name=""/>
        <dsp:cNvSpPr/>
      </dsp:nvSpPr>
      <dsp:spPr>
        <a:xfrm>
          <a:off x="2541209" y="3437221"/>
          <a:ext cx="1322312" cy="1322312"/>
        </a:xfrm>
        <a:prstGeom prst="ellipse">
          <a:avLst/>
        </a:prstGeom>
        <a:blipFill>
          <a:blip xmlns:r="http://schemas.openxmlformats.org/officeDocument/2006/relationships" r:embed="rId3"/>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039078-876D-4F52-AA9D-FDCAC8FEF3D1}">
      <dsp:nvSpPr>
        <dsp:cNvPr id="0" name=""/>
        <dsp:cNvSpPr/>
      </dsp:nvSpPr>
      <dsp:spPr>
        <a:xfrm rot="10800000">
          <a:off x="3202365" y="5154254"/>
          <a:ext cx="11401425" cy="13223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103"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dirty="0"/>
            <a:t>The CCTV work closely with SW9 in relation to ASB, criminal activity and capturing fly-tipping incidents.</a:t>
          </a:r>
        </a:p>
      </dsp:txBody>
      <dsp:txXfrm rot="10800000">
        <a:off x="3532943" y="5154254"/>
        <a:ext cx="11070847" cy="1322312"/>
      </dsp:txXfrm>
    </dsp:sp>
    <dsp:sp modelId="{9D7AF988-7807-4E4F-91FD-88726797F289}">
      <dsp:nvSpPr>
        <dsp:cNvPr id="0" name=""/>
        <dsp:cNvSpPr/>
      </dsp:nvSpPr>
      <dsp:spPr>
        <a:xfrm>
          <a:off x="2541209" y="5154254"/>
          <a:ext cx="1322312" cy="1322312"/>
        </a:xfrm>
        <a:prstGeom prst="ellipse">
          <a:avLst/>
        </a:prstGeom>
        <a:blipFill>
          <a:blip xmlns:r="http://schemas.openxmlformats.org/officeDocument/2006/relationships" r:embed="rId4"/>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DFFBCD-1734-46F8-8B98-5E46C4F61422}">
      <dsp:nvSpPr>
        <dsp:cNvPr id="0" name=""/>
        <dsp:cNvSpPr/>
      </dsp:nvSpPr>
      <dsp:spPr>
        <a:xfrm rot="10800000">
          <a:off x="3202365" y="6871286"/>
          <a:ext cx="11401425" cy="1322312"/>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83103" tIns="99060" rIns="184912" bIns="99060" numCol="1" spcCol="1270" anchor="ctr" anchorCtr="0">
          <a:noAutofit/>
        </a:bodyPr>
        <a:lstStyle/>
        <a:p>
          <a:pPr marL="0" lvl="0" indent="0" algn="ctr" defTabSz="1155700">
            <a:lnSpc>
              <a:spcPct val="90000"/>
            </a:lnSpc>
            <a:spcBef>
              <a:spcPct val="0"/>
            </a:spcBef>
            <a:spcAft>
              <a:spcPct val="35000"/>
            </a:spcAft>
            <a:buNone/>
          </a:pPr>
          <a:r>
            <a:rPr lang="en-GB" sz="2600" kern="1200"/>
            <a:t>CCTV Team and SW9 also work closely with the Safer Neighbourhood Team (Police)</a:t>
          </a:r>
        </a:p>
      </dsp:txBody>
      <dsp:txXfrm rot="10800000">
        <a:off x="3532943" y="6871286"/>
        <a:ext cx="11070847" cy="1322312"/>
      </dsp:txXfrm>
    </dsp:sp>
    <dsp:sp modelId="{134E41AC-B8D4-4139-A4C6-A88CEDBA9A58}">
      <dsp:nvSpPr>
        <dsp:cNvPr id="0" name=""/>
        <dsp:cNvSpPr/>
      </dsp:nvSpPr>
      <dsp:spPr>
        <a:xfrm>
          <a:off x="2541209" y="6871286"/>
          <a:ext cx="1322312" cy="1322312"/>
        </a:xfrm>
        <a:prstGeom prst="ellipse">
          <a:avLst/>
        </a:prstGeom>
        <a:blipFill>
          <a:blip xmlns:r="http://schemas.openxmlformats.org/officeDocument/2006/relationships" r:embed="rId5"/>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576CA6-5CEC-49FE-94BE-B4DF163EFF0A}">
      <dsp:nvSpPr>
        <dsp:cNvPr id="0" name=""/>
        <dsp:cNvSpPr/>
      </dsp:nvSpPr>
      <dsp:spPr>
        <a:xfrm>
          <a:off x="0" y="58737"/>
          <a:ext cx="14554200" cy="16497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There has been an increase in ASB and criminal behaviour,  partially due to the increased activity in the centre of Brixton, which has moved some of the nuisance onto the SW9 estate.</a:t>
          </a:r>
        </a:p>
      </dsp:txBody>
      <dsp:txXfrm>
        <a:off x="80532" y="139269"/>
        <a:ext cx="14393136" cy="1488636"/>
      </dsp:txXfrm>
    </dsp:sp>
    <dsp:sp modelId="{FD3F09C4-DEDB-4C78-9CC1-1AD0BCB33840}">
      <dsp:nvSpPr>
        <dsp:cNvPr id="0" name=""/>
        <dsp:cNvSpPr/>
      </dsp:nvSpPr>
      <dsp:spPr>
        <a:xfrm>
          <a:off x="0" y="1794837"/>
          <a:ext cx="14554200" cy="1649700"/>
        </a:xfrm>
        <a:prstGeom prst="roundRect">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There are monthly security meetings which SW9, Local Police and City Group attends to discuss hotspots, specific incidents and share information. </a:t>
          </a:r>
        </a:p>
      </dsp:txBody>
      <dsp:txXfrm>
        <a:off x="80532" y="1875369"/>
        <a:ext cx="14393136" cy="1488636"/>
      </dsp:txXfrm>
    </dsp:sp>
    <dsp:sp modelId="{E3F32497-3168-4B19-85B9-99B2269DCABD}">
      <dsp:nvSpPr>
        <dsp:cNvPr id="0" name=""/>
        <dsp:cNvSpPr/>
      </dsp:nvSpPr>
      <dsp:spPr>
        <a:xfrm>
          <a:off x="0" y="3530937"/>
          <a:ext cx="14554200" cy="1649700"/>
        </a:xfrm>
        <a:prstGeom prst="roundRect">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Serious incidents are immediately acted upon.</a:t>
          </a:r>
        </a:p>
      </dsp:txBody>
      <dsp:txXfrm>
        <a:off x="80532" y="3611469"/>
        <a:ext cx="14393136" cy="1488636"/>
      </dsp:txXfrm>
    </dsp:sp>
    <dsp:sp modelId="{86DBBB43-CF93-4153-85D9-85BFFA9E79C9}">
      <dsp:nvSpPr>
        <dsp:cNvPr id="0" name=""/>
        <dsp:cNvSpPr/>
      </dsp:nvSpPr>
      <dsp:spPr>
        <a:xfrm>
          <a:off x="0" y="5267037"/>
          <a:ext cx="14554200" cy="1649700"/>
        </a:xfrm>
        <a:prstGeom prst="roundRec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l" defTabSz="1333500">
            <a:lnSpc>
              <a:spcPct val="90000"/>
            </a:lnSpc>
            <a:spcBef>
              <a:spcPct val="0"/>
            </a:spcBef>
            <a:spcAft>
              <a:spcPct val="35000"/>
            </a:spcAft>
            <a:buNone/>
          </a:pPr>
          <a:r>
            <a:rPr lang="en-GB" sz="3000" kern="1200"/>
            <a:t>SW9 are currently in discussion with LB Lambeth, so that both Lambeth and SW9’s CCTV system can be linked to monitor seamlessly nuisance and criminal activity</a:t>
          </a:r>
        </a:p>
      </dsp:txBody>
      <dsp:txXfrm>
        <a:off x="80532" y="5347569"/>
        <a:ext cx="14393136" cy="148863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945B2-70BB-4D60-9C7A-B5FFDD99B406}">
      <dsp:nvSpPr>
        <dsp:cNvPr id="0" name=""/>
        <dsp:cNvSpPr/>
      </dsp:nvSpPr>
      <dsp:spPr>
        <a:xfrm>
          <a:off x="0" y="0"/>
          <a:ext cx="13228320" cy="1638623"/>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City Group also provide the security patrols on the estate, which is normally three days per week,  the rota and timings are reviewed weekly and will be changed dependent on incidents/issues raised. </a:t>
          </a:r>
        </a:p>
      </dsp:txBody>
      <dsp:txXfrm>
        <a:off x="47994" y="47994"/>
        <a:ext cx="11321653" cy="1542635"/>
      </dsp:txXfrm>
    </dsp:sp>
    <dsp:sp modelId="{BA289BDE-7D26-4863-8977-42C8D8D1AD0A}">
      <dsp:nvSpPr>
        <dsp:cNvPr id="0" name=""/>
        <dsp:cNvSpPr/>
      </dsp:nvSpPr>
      <dsp:spPr>
        <a:xfrm>
          <a:off x="1107871" y="1936555"/>
          <a:ext cx="13228320" cy="1638623"/>
        </a:xfrm>
        <a:prstGeom prst="roundRect">
          <a:avLst>
            <a:gd name="adj" fmla="val 10000"/>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Residents pay £0.79p per week via their service charge </a:t>
          </a:r>
        </a:p>
      </dsp:txBody>
      <dsp:txXfrm>
        <a:off x="1155865" y="1984549"/>
        <a:ext cx="10959355" cy="1542635"/>
      </dsp:txXfrm>
    </dsp:sp>
    <dsp:sp modelId="{EA45DDA9-5640-428C-827B-FE7C039F4ABB}">
      <dsp:nvSpPr>
        <dsp:cNvPr id="0" name=""/>
        <dsp:cNvSpPr/>
      </dsp:nvSpPr>
      <dsp:spPr>
        <a:xfrm>
          <a:off x="2199208" y="3873110"/>
          <a:ext cx="13228320" cy="1638623"/>
        </a:xfrm>
        <a:prstGeom prst="roundRect">
          <a:avLst>
            <a:gd name="adj" fmla="val 10000"/>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a:t>There has been an increase in anti social behaviour, as such there is a trial to increase the patrols to five days per week.</a:t>
          </a:r>
        </a:p>
      </dsp:txBody>
      <dsp:txXfrm>
        <a:off x="2247202" y="3921104"/>
        <a:ext cx="10975891" cy="1542635"/>
      </dsp:txXfrm>
    </dsp:sp>
    <dsp:sp modelId="{369F27D0-D8A1-4AA0-B694-5945FCE61DF4}">
      <dsp:nvSpPr>
        <dsp:cNvPr id="0" name=""/>
        <dsp:cNvSpPr/>
      </dsp:nvSpPr>
      <dsp:spPr>
        <a:xfrm>
          <a:off x="3307080" y="5809665"/>
          <a:ext cx="13228320" cy="1638623"/>
        </a:xfrm>
        <a:prstGeom prst="roundRect">
          <a:avLst>
            <a:gd name="adj" fmla="val 10000"/>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If the security patrol is not on call, residents can call</a:t>
          </a:r>
          <a:r>
            <a:rPr lang="en-GB" sz="2400" kern="1200" dirty="0">
              <a:highlight>
                <a:srgbClr val="FFFF00"/>
              </a:highlight>
            </a:rPr>
            <a:t> XXX </a:t>
          </a:r>
          <a:r>
            <a:rPr lang="en-GB" sz="2400" kern="1200" dirty="0"/>
            <a:t>leave a message, this is monitored by the supervisor of the CCTV control room who will pick up the message and liaise with their team to monitor and take necessary action in the absence of the patrol team</a:t>
          </a:r>
        </a:p>
      </dsp:txBody>
      <dsp:txXfrm>
        <a:off x="3355074" y="5857659"/>
        <a:ext cx="10959355" cy="1542635"/>
      </dsp:txXfrm>
    </dsp:sp>
    <dsp:sp modelId="{1B262CDE-B97E-42E5-9162-04785135F43C}">
      <dsp:nvSpPr>
        <dsp:cNvPr id="0" name=""/>
        <dsp:cNvSpPr/>
      </dsp:nvSpPr>
      <dsp:spPr>
        <a:xfrm>
          <a:off x="12163215" y="1255036"/>
          <a:ext cx="1065105" cy="1065105"/>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2402864" y="1255036"/>
        <a:ext cx="585807" cy="801492"/>
      </dsp:txXfrm>
    </dsp:sp>
    <dsp:sp modelId="{E28601E4-726E-43C1-9F52-D84CDA8CF975}">
      <dsp:nvSpPr>
        <dsp:cNvPr id="0" name=""/>
        <dsp:cNvSpPr/>
      </dsp:nvSpPr>
      <dsp:spPr>
        <a:xfrm>
          <a:off x="13271087" y="3191591"/>
          <a:ext cx="1065105" cy="1065105"/>
        </a:xfrm>
        <a:prstGeom prst="downArrow">
          <a:avLst>
            <a:gd name="adj1" fmla="val 55000"/>
            <a:gd name="adj2" fmla="val 45000"/>
          </a:avLst>
        </a:prstGeom>
        <a:solidFill>
          <a:schemeClr val="accent4">
            <a:tint val="40000"/>
            <a:alpha val="90000"/>
            <a:hueOff val="-1972855"/>
            <a:satOff val="11079"/>
            <a:lumOff val="704"/>
            <a:alphaOff val="0"/>
          </a:schemeClr>
        </a:solidFill>
        <a:ln w="25400" cap="flat" cmpd="sng" algn="ctr">
          <a:solidFill>
            <a:schemeClr val="accent4">
              <a:tint val="40000"/>
              <a:alpha val="90000"/>
              <a:hueOff val="-1972855"/>
              <a:satOff val="11079"/>
              <a:lumOff val="7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3510736" y="3191591"/>
        <a:ext cx="585807" cy="801492"/>
      </dsp:txXfrm>
    </dsp:sp>
    <dsp:sp modelId="{8A80E209-B029-4142-89F5-7ABB0AB54F6D}">
      <dsp:nvSpPr>
        <dsp:cNvPr id="0" name=""/>
        <dsp:cNvSpPr/>
      </dsp:nvSpPr>
      <dsp:spPr>
        <a:xfrm>
          <a:off x="14362423" y="5128146"/>
          <a:ext cx="1065105" cy="1065105"/>
        </a:xfrm>
        <a:prstGeom prst="downArrow">
          <a:avLst>
            <a:gd name="adj1" fmla="val 55000"/>
            <a:gd name="adj2" fmla="val 45000"/>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4602072" y="5128146"/>
        <a:ext cx="585807" cy="80149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17500A-A4C3-436A-AF57-573B5097E35B}">
      <dsp:nvSpPr>
        <dsp:cNvPr id="0" name=""/>
        <dsp:cNvSpPr/>
      </dsp:nvSpPr>
      <dsp:spPr>
        <a:xfrm>
          <a:off x="0" y="5422888"/>
          <a:ext cx="10744200" cy="1779913"/>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They also undertake weapon sweeps and patrol the under crofts.</a:t>
          </a:r>
          <a:endParaRPr lang="en-US" sz="3200" kern="1200" dirty="0"/>
        </a:p>
      </dsp:txBody>
      <dsp:txXfrm>
        <a:off x="0" y="5422888"/>
        <a:ext cx="10744200" cy="1779913"/>
      </dsp:txXfrm>
    </dsp:sp>
    <dsp:sp modelId="{D3E8D277-66AB-4748-A06D-92379325CE5E}">
      <dsp:nvSpPr>
        <dsp:cNvPr id="0" name=""/>
        <dsp:cNvSpPr/>
      </dsp:nvSpPr>
      <dsp:spPr>
        <a:xfrm rot="10800000">
          <a:off x="0" y="2712080"/>
          <a:ext cx="10744200" cy="2737506"/>
        </a:xfrm>
        <a:prstGeom prst="upArrowCallout">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dirty="0"/>
            <a:t>Where residents have raised issues, they will include these areas in their next patrol.</a:t>
          </a:r>
          <a:endParaRPr lang="en-US" sz="3200" kern="1200" dirty="0"/>
        </a:p>
      </dsp:txBody>
      <dsp:txXfrm rot="10800000">
        <a:off x="0" y="2712080"/>
        <a:ext cx="10744200" cy="1778749"/>
      </dsp:txXfrm>
    </dsp:sp>
    <dsp:sp modelId="{CA3823A2-C8A2-4FB8-9697-FC17C191596A}">
      <dsp:nvSpPr>
        <dsp:cNvPr id="0" name=""/>
        <dsp:cNvSpPr/>
      </dsp:nvSpPr>
      <dsp:spPr>
        <a:xfrm rot="10800000">
          <a:off x="0" y="0"/>
          <a:ext cx="10744200" cy="2737506"/>
        </a:xfrm>
        <a:prstGeom prst="upArrowCallout">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GB" sz="2400" kern="1200" dirty="0"/>
            <a:t>The Security Patrol are a deterrent, they provide daily reports to SW9 which highlight where there have been issues include rough sleeping, drug taking, groups congregating, and what action they have taken including moving on rough sleepers, drug users and groups congregating and liaise with the CCTV room and police where necessary.</a:t>
          </a:r>
          <a:endParaRPr lang="en-US" sz="2400" kern="1200" dirty="0"/>
        </a:p>
      </dsp:txBody>
      <dsp:txXfrm rot="10800000">
        <a:off x="0" y="0"/>
        <a:ext cx="10744200" cy="177874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36B9CD6-E1DC-4B5F-ADC0-0A541838EF41}" type="datetimeFigureOut">
              <a:rPr lang="en-GB" smtClean="0"/>
              <a:t>16/06/2026</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2F8A5C5D-5F62-49CA-AC99-89B932DB7891}" type="slidenum">
              <a:rPr lang="en-GB" smtClean="0"/>
              <a:t>‹#›</a:t>
            </a:fld>
            <a:endParaRPr lang="en-GB"/>
          </a:p>
        </p:txBody>
      </p:sp>
    </p:spTree>
    <p:extLst>
      <p:ext uri="{BB962C8B-B14F-4D97-AF65-F5344CB8AC3E}">
        <p14:creationId xmlns:p14="http://schemas.microsoft.com/office/powerpoint/2010/main" val="1893130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8A5C5D-5F62-49CA-AC99-89B932DB7891}" type="slidenum">
              <a:rPr lang="en-GB" smtClean="0"/>
              <a:t>1</a:t>
            </a:fld>
            <a:endParaRPr lang="en-GB"/>
          </a:p>
        </p:txBody>
      </p:sp>
    </p:spTree>
    <p:extLst>
      <p:ext uri="{BB962C8B-B14F-4D97-AF65-F5344CB8AC3E}">
        <p14:creationId xmlns:p14="http://schemas.microsoft.com/office/powerpoint/2010/main" val="386058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8A5C5D-5F62-49CA-AC99-89B932DB7891}" type="slidenum">
              <a:rPr lang="en-GB" smtClean="0"/>
              <a:t>3</a:t>
            </a:fld>
            <a:endParaRPr lang="en-GB"/>
          </a:p>
        </p:txBody>
      </p:sp>
    </p:spTree>
    <p:extLst>
      <p:ext uri="{BB962C8B-B14F-4D97-AF65-F5344CB8AC3E}">
        <p14:creationId xmlns:p14="http://schemas.microsoft.com/office/powerpoint/2010/main" val="35167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8A5C5D-5F62-49CA-AC99-89B932DB7891}" type="slidenum">
              <a:rPr lang="en-GB" smtClean="0"/>
              <a:t>4</a:t>
            </a:fld>
            <a:endParaRPr lang="en-GB"/>
          </a:p>
        </p:txBody>
      </p:sp>
    </p:spTree>
    <p:extLst>
      <p:ext uri="{BB962C8B-B14F-4D97-AF65-F5344CB8AC3E}">
        <p14:creationId xmlns:p14="http://schemas.microsoft.com/office/powerpoint/2010/main" val="28424101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8A5C5D-5F62-49CA-AC99-89B932DB7891}" type="slidenum">
              <a:rPr lang="en-GB" smtClean="0"/>
              <a:t>5</a:t>
            </a:fld>
            <a:endParaRPr lang="en-GB"/>
          </a:p>
        </p:txBody>
      </p:sp>
    </p:spTree>
    <p:extLst>
      <p:ext uri="{BB962C8B-B14F-4D97-AF65-F5344CB8AC3E}">
        <p14:creationId xmlns:p14="http://schemas.microsoft.com/office/powerpoint/2010/main" val="17167942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A89993-3A4F-02EA-ECF5-D41D9A55A7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577D09-1D63-F9BD-7E0F-A3292D3473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85F682-7268-4479-5F5D-3486E17E034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00AAF4A-4AF8-C6B8-8E9A-79D6C03ECCB9}"/>
              </a:ext>
            </a:extLst>
          </p:cNvPr>
          <p:cNvSpPr>
            <a:spLocks noGrp="1"/>
          </p:cNvSpPr>
          <p:nvPr>
            <p:ph type="sldNum" sz="quarter" idx="5"/>
          </p:nvPr>
        </p:nvSpPr>
        <p:spPr/>
        <p:txBody>
          <a:bodyPr/>
          <a:lstStyle/>
          <a:p>
            <a:fld id="{2F8A5C5D-5F62-49CA-AC99-89B932DB7891}" type="slidenum">
              <a:rPr lang="en-GB" smtClean="0"/>
              <a:t>6</a:t>
            </a:fld>
            <a:endParaRPr lang="en-GB"/>
          </a:p>
        </p:txBody>
      </p:sp>
    </p:spTree>
    <p:extLst>
      <p:ext uri="{BB962C8B-B14F-4D97-AF65-F5344CB8AC3E}">
        <p14:creationId xmlns:p14="http://schemas.microsoft.com/office/powerpoint/2010/main" val="223181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F8A5C5D-5F62-49CA-AC99-89B932DB7891}" type="slidenum">
              <a:rPr lang="en-GB" smtClean="0"/>
              <a:t>7</a:t>
            </a:fld>
            <a:endParaRPr lang="en-GB"/>
          </a:p>
        </p:txBody>
      </p:sp>
    </p:spTree>
    <p:extLst>
      <p:ext uri="{BB962C8B-B14F-4D97-AF65-F5344CB8AC3E}">
        <p14:creationId xmlns:p14="http://schemas.microsoft.com/office/powerpoint/2010/main" val="27666447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52EB7A-5E8B-6E88-4849-B5DD5ADDCF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97ED9A-5050-E222-7CF7-91E077F52CD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68108E-4B03-7A9B-62E4-B5A3550EED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04CEE0-E46F-7AB6-1AC9-A048A9290F5E}"/>
              </a:ext>
            </a:extLst>
          </p:cNvPr>
          <p:cNvSpPr>
            <a:spLocks noGrp="1"/>
          </p:cNvSpPr>
          <p:nvPr>
            <p:ph type="sldNum" sz="quarter" idx="5"/>
          </p:nvPr>
        </p:nvSpPr>
        <p:spPr/>
        <p:txBody>
          <a:bodyPr/>
          <a:lstStyle/>
          <a:p>
            <a:fld id="{2F8A5C5D-5F62-49CA-AC99-89B932DB7891}" type="slidenum">
              <a:rPr lang="en-GB" smtClean="0"/>
              <a:t>8</a:t>
            </a:fld>
            <a:endParaRPr lang="en-GB"/>
          </a:p>
        </p:txBody>
      </p:sp>
    </p:spTree>
    <p:extLst>
      <p:ext uri="{BB962C8B-B14F-4D97-AF65-F5344CB8AC3E}">
        <p14:creationId xmlns:p14="http://schemas.microsoft.com/office/powerpoint/2010/main" val="4144461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E71F1BE-7A23-4B2A-9DAC-503297CECC59}"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BB52B88-496A-41D5-A3BD-248DF975075A}"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050196-DA78-4BD7-9CDB-824BFBA24BC3}"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282068-60B0-476C-95FF-3F2A91E3B0FF}"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37548D-7670-4FDB-9876-53D80255A3B4}" type="datetime1">
              <a:rPr lang="en-US" smtClean="0"/>
              <a:t>6/16/2026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C8C26A-A5FD-4163-87AE-87B5A292C01B}"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6641E3-E08F-4610-AABA-17A7B763B9B7}" type="datetime1">
              <a:rPr lang="en-US" smtClean="0"/>
              <a:t>6/16/2026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6DAED52-52E5-40CA-B2C8-4B05F6DF5B3D}" type="datetime1">
              <a:rPr lang="en-US" smtClean="0"/>
              <a:t>6/16/2026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0F6C92-DE37-4EAD-BE93-B3914BB02EF0}" type="datetime1">
              <a:rPr lang="en-US" smtClean="0"/>
              <a:t>6/16/2026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CFC73-B9E8-49D0-A825-68BF4AB8767E}"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C2364FB-D95E-4DC1-BD67-6717AACE3298}" type="datetime1">
              <a:rPr lang="en-US" smtClean="0"/>
              <a:t>6/16/2026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51E5BD-593A-4F08-957C-84C071B6322F}" type="datetime1">
              <a:rPr lang="en-US" smtClean="0"/>
              <a:t>6/16/2026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svg"/><Relationship Id="rId7" Type="http://schemas.openxmlformats.org/officeDocument/2006/relationships/diagramQuickStyle" Target="../diagrams/quickStyle1.xml"/><Relationship Id="rId2" Type="http://schemas.openxmlformats.org/officeDocument/2006/relationships/image" Target="../media/image1.sv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3.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1.svg"/><Relationship Id="rId7" Type="http://schemas.openxmlformats.org/officeDocument/2006/relationships/diagramLayout" Target="../diagrams/layout2.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Data" Target="../diagrams/data2.xml"/><Relationship Id="rId11" Type="http://schemas.openxmlformats.org/officeDocument/2006/relationships/image" Target="../media/image6.svg"/><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image" Target="../media/image5.svg"/><Relationship Id="rId9"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1.svg"/><Relationship Id="rId7" Type="http://schemas.openxmlformats.org/officeDocument/2006/relationships/diagramLayout" Target="../diagrams/layout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image" Target="../media/image5.svg"/><Relationship Id="rId9" Type="http://schemas.openxmlformats.org/officeDocument/2006/relationships/diagramColors" Target="../diagrams/colors3.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svg"/><Relationship Id="rId7" Type="http://schemas.openxmlformats.org/officeDocument/2006/relationships/diagramLayout" Target="../diagrams/layou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image" Target="../media/image5.svg"/><Relationship Id="rId9" Type="http://schemas.openxmlformats.org/officeDocument/2006/relationships/diagramColors" Target="../diagrams/colors4.xml"/></Relationships>
</file>

<file path=ppt/slides/_rels/slide6.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5.svg"/></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1.svg"/><Relationship Id="rId7" Type="http://schemas.openxmlformats.org/officeDocument/2006/relationships/diagramLayout" Target="../diagrams/layout5.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Data" Target="../diagrams/data5.xml"/><Relationship Id="rId11" Type="http://schemas.openxmlformats.org/officeDocument/2006/relationships/image" Target="../media/image13.png"/><Relationship Id="rId5" Type="http://schemas.openxmlformats.org/officeDocument/2006/relationships/image" Target="../media/image3.png"/><Relationship Id="rId10" Type="http://schemas.microsoft.com/office/2007/relationships/diagramDrawing" Target="../diagrams/drawing5.xml"/><Relationship Id="rId4" Type="http://schemas.openxmlformats.org/officeDocument/2006/relationships/image" Target="../media/image5.svg"/><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6.xml"/><Relationship Id="rId3" Type="http://schemas.openxmlformats.org/officeDocument/2006/relationships/image" Target="../media/image1.svg"/><Relationship Id="rId7" Type="http://schemas.openxmlformats.org/officeDocument/2006/relationships/diagramData" Target="../diagrams/data6.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11" Type="http://schemas.microsoft.com/office/2007/relationships/diagramDrawing" Target="../diagrams/drawing6.xml"/><Relationship Id="rId5" Type="http://schemas.openxmlformats.org/officeDocument/2006/relationships/image" Target="../media/image3.png"/><Relationship Id="rId10" Type="http://schemas.openxmlformats.org/officeDocument/2006/relationships/diagramColors" Target="../diagrams/colors6.xml"/><Relationship Id="rId4" Type="http://schemas.openxmlformats.org/officeDocument/2006/relationships/image" Target="../media/image5.svg"/><Relationship Id="rId9"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1.svg"/><Relationship Id="rId1" Type="http://schemas.openxmlformats.org/officeDocument/2006/relationships/slideLayout" Target="../slideLayouts/slideLayout7.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p:cNvGrpSpPr/>
        <p:nvPr/>
      </p:nvGrpSpPr>
      <p:grpSpPr>
        <a:xfrm>
          <a:off x="0" y="0"/>
          <a:ext cx="0" cy="0"/>
          <a:chOff x="0" y="0"/>
          <a:chExt cx="0" cy="0"/>
        </a:xfrm>
      </p:grpSpPr>
      <p:grpSp>
        <p:nvGrpSpPr>
          <p:cNvPr id="2" name="Group 2"/>
          <p:cNvGrpSpPr/>
          <p:nvPr/>
        </p:nvGrpSpPr>
        <p:grpSpPr>
          <a:xfrm>
            <a:off x="0" y="10060645"/>
            <a:ext cx="4847971" cy="226355"/>
            <a:chOff x="0" y="0"/>
            <a:chExt cx="1276832" cy="59616"/>
          </a:xfrm>
        </p:grpSpPr>
        <p:sp>
          <p:nvSpPr>
            <p:cNvPr id="3" name="Freeform 3"/>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solidFill>
              <a:srgbClr val="0077BF"/>
            </a:solidFill>
          </p:spPr>
          <p:txBody>
            <a:bodyPr/>
            <a:lstStyle/>
            <a:p>
              <a:endParaRPr lang="en-GB"/>
            </a:p>
          </p:txBody>
        </p:sp>
        <p:sp>
          <p:nvSpPr>
            <p:cNvPr id="4" name="TextBox 4"/>
            <p:cNvSpPr txBox="1"/>
            <p:nvPr/>
          </p:nvSpPr>
          <p:spPr>
            <a:xfrm>
              <a:off x="0" y="-57150"/>
              <a:ext cx="1276832" cy="11676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847971" y="10239375"/>
            <a:ext cx="13440029" cy="47625"/>
            <a:chOff x="0" y="0"/>
            <a:chExt cx="3539761" cy="12543"/>
          </a:xfrm>
        </p:grpSpPr>
        <p:sp>
          <p:nvSpPr>
            <p:cNvPr id="6" name="Freeform 6"/>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p:cNvSpPr/>
          <p:nvPr/>
        </p:nvSpPr>
        <p:spPr>
          <a:xfrm>
            <a:off x="8377408" y="-3166104"/>
            <a:ext cx="11384280" cy="11384280"/>
          </a:xfrm>
          <a:custGeom>
            <a:avLst/>
            <a:gdLst/>
            <a:ahLst/>
            <a:cxnLst/>
            <a:rect l="l" t="t" r="r" b="b"/>
            <a:pathLst>
              <a:path w="11384280" h="11384280">
                <a:moveTo>
                  <a:pt x="0" y="0"/>
                </a:moveTo>
                <a:lnTo>
                  <a:pt x="11384280" y="0"/>
                </a:lnTo>
                <a:lnTo>
                  <a:pt x="11384280" y="11384280"/>
                </a:lnTo>
                <a:lnTo>
                  <a:pt x="0" y="1138428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Freeform 11"/>
          <p:cNvSpPr/>
          <p:nvPr/>
        </p:nvSpPr>
        <p:spPr>
          <a:xfrm>
            <a:off x="545186" y="193324"/>
            <a:ext cx="5303131" cy="4264004"/>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2" name="TextBox 12"/>
          <p:cNvSpPr txBox="1"/>
          <p:nvPr/>
        </p:nvSpPr>
        <p:spPr>
          <a:xfrm>
            <a:off x="511519" y="4119712"/>
            <a:ext cx="7506770" cy="2376100"/>
          </a:xfrm>
          <a:prstGeom prst="rect">
            <a:avLst/>
          </a:prstGeom>
        </p:spPr>
        <p:txBody>
          <a:bodyPr lIns="0" tIns="0" rIns="0" bIns="0" rtlCol="0" anchor="t">
            <a:spAutoFit/>
          </a:bodyPr>
          <a:lstStyle/>
          <a:p>
            <a:pPr algn="l">
              <a:lnSpc>
                <a:spcPts val="9519"/>
              </a:lnSpc>
            </a:pPr>
            <a:r>
              <a:rPr lang="en-US" sz="6799" b="1" dirty="0">
                <a:solidFill>
                  <a:srgbClr val="0077BF"/>
                </a:solidFill>
                <a:latin typeface="Poppins Bold"/>
                <a:ea typeface="Poppins Bold"/>
                <a:cs typeface="Poppins Bold"/>
                <a:sym typeface="Poppins Bold"/>
              </a:rPr>
              <a:t>SW9 Community Housing</a:t>
            </a:r>
          </a:p>
        </p:txBody>
      </p:sp>
      <p:sp>
        <p:nvSpPr>
          <p:cNvPr id="13" name="TextBox 13"/>
          <p:cNvSpPr txBox="1"/>
          <p:nvPr/>
        </p:nvSpPr>
        <p:spPr>
          <a:xfrm>
            <a:off x="511519" y="7473282"/>
            <a:ext cx="7260881" cy="1050224"/>
          </a:xfrm>
          <a:prstGeom prst="rect">
            <a:avLst/>
          </a:prstGeom>
        </p:spPr>
        <p:txBody>
          <a:bodyPr wrap="square" lIns="0" tIns="0" rIns="0" bIns="0" rtlCol="0" anchor="t">
            <a:spAutoFit/>
          </a:bodyPr>
          <a:lstStyle/>
          <a:p>
            <a:pPr algn="l">
              <a:lnSpc>
                <a:spcPts val="4199"/>
              </a:lnSpc>
            </a:pPr>
            <a:r>
              <a:rPr lang="en-US" sz="2999" b="1" dirty="0">
                <a:solidFill>
                  <a:srgbClr val="000000"/>
                </a:solidFill>
                <a:latin typeface="Poppins"/>
                <a:ea typeface="Poppins"/>
                <a:cs typeface="Poppins"/>
                <a:sym typeface="Poppins"/>
              </a:rPr>
              <a:t>Resident Meeting – 9</a:t>
            </a:r>
            <a:r>
              <a:rPr lang="en-US" sz="2999" b="1" baseline="30000" dirty="0">
                <a:solidFill>
                  <a:srgbClr val="000000"/>
                </a:solidFill>
                <a:latin typeface="Poppins"/>
                <a:ea typeface="Poppins"/>
                <a:cs typeface="Poppins"/>
                <a:sym typeface="Poppins"/>
              </a:rPr>
              <a:t>th</a:t>
            </a:r>
            <a:r>
              <a:rPr lang="en-US" sz="2999" b="1" dirty="0">
                <a:solidFill>
                  <a:srgbClr val="000000"/>
                </a:solidFill>
                <a:latin typeface="Poppins"/>
                <a:ea typeface="Poppins"/>
                <a:cs typeface="Poppins"/>
                <a:sym typeface="Poppins"/>
              </a:rPr>
              <a:t> June 2026</a:t>
            </a:r>
          </a:p>
          <a:p>
            <a:pPr algn="l">
              <a:lnSpc>
                <a:spcPts val="4199"/>
              </a:lnSpc>
            </a:pPr>
            <a:r>
              <a:rPr lang="en-US" sz="2999" b="1" dirty="0">
                <a:solidFill>
                  <a:srgbClr val="000000"/>
                </a:solidFill>
                <a:latin typeface="Poppins"/>
                <a:ea typeface="Poppins"/>
                <a:cs typeface="Poppins"/>
                <a:sym typeface="Poppins"/>
              </a:rPr>
              <a:t>18:30-20:00</a:t>
            </a:r>
          </a:p>
        </p:txBody>
      </p:sp>
      <p:sp>
        <p:nvSpPr>
          <p:cNvPr id="18" name="TextBox 17">
            <a:extLst>
              <a:ext uri="{FF2B5EF4-FFF2-40B4-BE49-F238E27FC236}">
                <a16:creationId xmlns:a16="http://schemas.microsoft.com/office/drawing/2014/main" id="{6D163513-D631-202C-875D-2BEB90B853F4}"/>
              </a:ext>
            </a:extLst>
          </p:cNvPr>
          <p:cNvSpPr txBox="1"/>
          <p:nvPr/>
        </p:nvSpPr>
        <p:spPr>
          <a:xfrm>
            <a:off x="5264624" y="3199979"/>
            <a:ext cx="10529248" cy="369332"/>
          </a:xfrm>
          <a:prstGeom prst="rect">
            <a:avLst/>
          </a:prstGeom>
          <a:noFill/>
        </p:spPr>
        <p:txBody>
          <a:bodyPr wrap="square">
            <a:spAutoFit/>
          </a:bodyPr>
          <a:lstStyle/>
          <a:p>
            <a:endParaRPr lang="en-GB" dirty="0"/>
          </a:p>
        </p:txBody>
      </p:sp>
      <p:sp>
        <p:nvSpPr>
          <p:cNvPr id="21" name="Rectangle 1">
            <a:extLst>
              <a:ext uri="{FF2B5EF4-FFF2-40B4-BE49-F238E27FC236}">
                <a16:creationId xmlns:a16="http://schemas.microsoft.com/office/drawing/2014/main" id="{0C79A54E-3973-E4E4-88E5-C79D7E6CA76A}"/>
              </a:ext>
            </a:extLst>
          </p:cNvPr>
          <p:cNvSpPr>
            <a:spLocks noChangeArrowheads="1"/>
          </p:cNvSpPr>
          <p:nvPr/>
        </p:nvSpPr>
        <p:spPr bwMode="auto">
          <a:xfrm>
            <a:off x="0" y="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2" name="Rectangle 2">
            <a:extLst>
              <a:ext uri="{FF2B5EF4-FFF2-40B4-BE49-F238E27FC236}">
                <a16:creationId xmlns:a16="http://schemas.microsoft.com/office/drawing/2014/main" id="{3249B4ED-51BA-EDC3-727E-EA5786B83F22}"/>
              </a:ext>
            </a:extLst>
          </p:cNvPr>
          <p:cNvSpPr>
            <a:spLocks noChangeArrowheads="1"/>
          </p:cNvSpPr>
          <p:nvPr/>
        </p:nvSpPr>
        <p:spPr bwMode="auto">
          <a:xfrm>
            <a:off x="152400" y="152400"/>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4" name="Picture 13">
            <a:extLst>
              <a:ext uri="{FF2B5EF4-FFF2-40B4-BE49-F238E27FC236}">
                <a16:creationId xmlns:a16="http://schemas.microsoft.com/office/drawing/2014/main" id="{726D69CE-B92B-03FD-A23F-9A4094686C2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753600" y="1799362"/>
            <a:ext cx="7686950" cy="47718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p:cNvGrpSpPr/>
        <p:nvPr/>
      </p:nvGrpSpPr>
      <p:grpSpPr>
        <a:xfrm>
          <a:off x="0" y="0"/>
          <a:ext cx="0" cy="0"/>
          <a:chOff x="0" y="0"/>
          <a:chExt cx="0" cy="0"/>
        </a:xfrm>
      </p:grpSpPr>
      <p:grpSp>
        <p:nvGrpSpPr>
          <p:cNvPr id="2" name="Group 2"/>
          <p:cNvGrpSpPr/>
          <p:nvPr/>
        </p:nvGrpSpPr>
        <p:grpSpPr>
          <a:xfrm>
            <a:off x="0" y="10060645"/>
            <a:ext cx="4847971" cy="226355"/>
            <a:chOff x="0" y="0"/>
            <a:chExt cx="1276832" cy="59616"/>
          </a:xfrm>
          <a:solidFill>
            <a:srgbClr val="0070C0"/>
          </a:solidFill>
        </p:grpSpPr>
        <p:sp>
          <p:nvSpPr>
            <p:cNvPr id="3" name="Freeform 3"/>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847971" y="10239375"/>
            <a:ext cx="13440029" cy="47625"/>
            <a:chOff x="0" y="0"/>
            <a:chExt cx="3539761" cy="12543"/>
          </a:xfrm>
        </p:grpSpPr>
        <p:sp>
          <p:nvSpPr>
            <p:cNvPr id="6" name="Freeform 6"/>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9"/>
          <p:cNvSpPr/>
          <p:nvPr/>
        </p:nvSpPr>
        <p:spPr>
          <a:xfrm>
            <a:off x="0" y="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F029C3EA-316D-B1E4-4491-9EBA811AA267}"/>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4"/>
            <a:stretch>
              <a:fillRect/>
            </a:stretch>
          </a:blipFill>
        </p:spPr>
        <p:txBody>
          <a:bodyPr/>
          <a:lstStyle/>
          <a:p>
            <a:endParaRPr lang="en-GB"/>
          </a:p>
        </p:txBody>
      </p:sp>
      <p:graphicFrame>
        <p:nvGraphicFramePr>
          <p:cNvPr id="13" name="Diagram 12">
            <a:extLst>
              <a:ext uri="{FF2B5EF4-FFF2-40B4-BE49-F238E27FC236}">
                <a16:creationId xmlns:a16="http://schemas.microsoft.com/office/drawing/2014/main" id="{75AC4DFF-F71A-5C40-C2A9-62FB9E2C9BC3}"/>
              </a:ext>
            </a:extLst>
          </p:cNvPr>
          <p:cNvGraphicFramePr/>
          <p:nvPr>
            <p:extLst>
              <p:ext uri="{D42A27DB-BD31-4B8C-83A1-F6EECF244321}">
                <p14:modId xmlns:p14="http://schemas.microsoft.com/office/powerpoint/2010/main" val="682824737"/>
              </p:ext>
            </p:extLst>
          </p:nvPr>
        </p:nvGraphicFramePr>
        <p:xfrm>
          <a:off x="2245894" y="2672343"/>
          <a:ext cx="13796211" cy="5632783"/>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4" name="TextBox 15">
            <a:extLst>
              <a:ext uri="{FF2B5EF4-FFF2-40B4-BE49-F238E27FC236}">
                <a16:creationId xmlns:a16="http://schemas.microsoft.com/office/drawing/2014/main" id="{E2FBB9E0-5842-0CDA-9EF3-60828C3261A5}"/>
              </a:ext>
            </a:extLst>
          </p:cNvPr>
          <p:cNvSpPr txBox="1"/>
          <p:nvPr/>
        </p:nvSpPr>
        <p:spPr>
          <a:xfrm>
            <a:off x="2245894" y="845409"/>
            <a:ext cx="13796211" cy="1136465"/>
          </a:xfrm>
          <a:prstGeom prst="rect">
            <a:avLst/>
          </a:prstGeom>
        </p:spPr>
        <p:txBody>
          <a:bodyPr wrap="square" lIns="0" tIns="0" rIns="0" bIns="0" rtlCol="0" anchor="t">
            <a:spAutoFit/>
          </a:bodyPr>
          <a:lstStyle/>
          <a:p>
            <a:pPr algn="ctr">
              <a:lnSpc>
                <a:spcPts val="9799"/>
              </a:lnSpc>
            </a:pPr>
            <a:r>
              <a:rPr lang="en-US" sz="5400" b="1" dirty="0">
                <a:solidFill>
                  <a:srgbClr val="0077BF"/>
                </a:solidFill>
                <a:latin typeface="Poppins"/>
                <a:ea typeface="Poppins"/>
                <a:cs typeface="Poppins"/>
                <a:sym typeface="Poppins"/>
              </a:rPr>
              <a:t>Agenda</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6C5FCCAE-0796-968E-32F4-B5A548AF233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EC935592-F41E-BF24-F25A-AB41B655A9A1}"/>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CDEF2DBB-6E63-91BB-6F70-C6103DD629FF}"/>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FC36671F-4065-F7D8-2584-DEA42D19BA97}"/>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18C62E56-5A79-F7AF-C521-6E8CC625B88F}"/>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F570A87F-634F-F453-1331-EED02635F6DD}"/>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65B6D048-FD5E-2258-751C-F82C4C8CC9B0}"/>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46798EDB-4A56-B10F-80A5-CE368774207E}"/>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6204354D-3C3C-7A57-37F2-1CCFA14B0C9F}"/>
              </a:ext>
            </a:extLst>
          </p:cNvPr>
          <p:cNvSpPr/>
          <p:nvPr/>
        </p:nvSpPr>
        <p:spPr>
          <a:xfrm>
            <a:off x="0" y="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F4265395-87AF-0853-6668-754C905D7804}"/>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763056A0-BE2D-751D-7D37-C3FB0FAE8AFE}"/>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2" name="Title 1">
            <a:extLst>
              <a:ext uri="{FF2B5EF4-FFF2-40B4-BE49-F238E27FC236}">
                <a16:creationId xmlns:a16="http://schemas.microsoft.com/office/drawing/2014/main" id="{E374F60D-B795-33F3-EEB5-D0B973A181CA}"/>
              </a:ext>
            </a:extLst>
          </p:cNvPr>
          <p:cNvSpPr txBox="1">
            <a:spLocks/>
          </p:cNvSpPr>
          <p:nvPr/>
        </p:nvSpPr>
        <p:spPr>
          <a:xfrm>
            <a:off x="838199" y="365125"/>
            <a:ext cx="14945129"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9799"/>
              </a:lnSpc>
            </a:pPr>
            <a:r>
              <a:rPr lang="en-GB" sz="5400" b="1" dirty="0">
                <a:solidFill>
                  <a:srgbClr val="0077BF"/>
                </a:solidFill>
                <a:latin typeface="Poppins"/>
                <a:cs typeface="Poppins"/>
              </a:rPr>
              <a:t>CCTV &amp; Security Stockwell Park Estate</a:t>
            </a:r>
          </a:p>
        </p:txBody>
      </p:sp>
      <p:graphicFrame>
        <p:nvGraphicFramePr>
          <p:cNvPr id="16" name="Diagram 15">
            <a:extLst>
              <a:ext uri="{FF2B5EF4-FFF2-40B4-BE49-F238E27FC236}">
                <a16:creationId xmlns:a16="http://schemas.microsoft.com/office/drawing/2014/main" id="{631B9DE4-0D0E-BBD9-5DCD-E0FFDB10DDFE}"/>
              </a:ext>
            </a:extLst>
          </p:cNvPr>
          <p:cNvGraphicFramePr/>
          <p:nvPr>
            <p:extLst>
              <p:ext uri="{D42A27DB-BD31-4B8C-83A1-F6EECF244321}">
                <p14:modId xmlns:p14="http://schemas.microsoft.com/office/powerpoint/2010/main" val="3887993312"/>
              </p:ext>
            </p:extLst>
          </p:nvPr>
        </p:nvGraphicFramePr>
        <p:xfrm>
          <a:off x="1656427" y="1728953"/>
          <a:ext cx="14401800" cy="621347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8" name="Graphic 17" descr="Security camera with solid fill">
            <a:extLst>
              <a:ext uri="{FF2B5EF4-FFF2-40B4-BE49-F238E27FC236}">
                <a16:creationId xmlns:a16="http://schemas.microsoft.com/office/drawing/2014/main" id="{0A2C2E37-232C-58F0-6D04-162199353B95}"/>
              </a:ext>
            </a:extLst>
          </p:cNvPr>
          <p:cNvPicPr>
            <a:picLocks noChangeAspect="1"/>
          </p:cNvPicPr>
          <p:nvPr/>
        </p:nvPicPr>
        <p:blipFill>
          <a:blip>
            <a:extLst>
              <a:ext uri="{96DAC541-7B7A-43D3-8B79-37D633B846F1}">
                <asvg:svgBlip xmlns:asvg="http://schemas.microsoft.com/office/drawing/2016/SVG/main" r:embed="rId11"/>
              </a:ext>
            </a:extLst>
          </a:blip>
          <a:stretch>
            <a:fillRect/>
          </a:stretch>
        </p:blipFill>
        <p:spPr>
          <a:xfrm>
            <a:off x="13944601" y="6015845"/>
            <a:ext cx="4343400" cy="4343400"/>
          </a:xfrm>
          <a:prstGeom prst="rect">
            <a:avLst/>
          </a:prstGeom>
        </p:spPr>
      </p:pic>
    </p:spTree>
    <p:extLst>
      <p:ext uri="{BB962C8B-B14F-4D97-AF65-F5344CB8AC3E}">
        <p14:creationId xmlns:p14="http://schemas.microsoft.com/office/powerpoint/2010/main" val="4311959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9FBC84BA-435B-454A-1EB1-21EF6DF7327E}"/>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67DE716-4CC1-A492-E2F1-4BEE17DC3093}"/>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1CD79467-C62A-C420-962C-E5F9531D37B1}"/>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1AC231DD-4841-3AAD-9D1E-45889CCBF576}"/>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4F446C30-A9CE-DBD4-2F0A-173D8444368E}"/>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31B3CE35-1270-7061-D347-4BCD013820B3}"/>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7238D915-915D-6659-50A5-24E7BF0832F8}"/>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51554BD8-53CD-A734-46CE-95B60F25BCCA}"/>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9D5C0A79-E8D9-8394-3376-59139F139EBD}"/>
              </a:ext>
            </a:extLst>
          </p:cNvPr>
          <p:cNvSpPr/>
          <p:nvPr/>
        </p:nvSpPr>
        <p:spPr>
          <a:xfrm>
            <a:off x="0" y="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CDA9526F-B283-48E7-1A23-3C6B0E09053B}"/>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C7958DFD-6D0C-48A8-DB9D-30A1BD22C3BB}"/>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1" name="Title 1">
            <a:extLst>
              <a:ext uri="{FF2B5EF4-FFF2-40B4-BE49-F238E27FC236}">
                <a16:creationId xmlns:a16="http://schemas.microsoft.com/office/drawing/2014/main" id="{413B0CC4-EDB2-D59C-1631-D8D76FF84982}"/>
              </a:ext>
            </a:extLst>
          </p:cNvPr>
          <p:cNvSpPr txBox="1">
            <a:spLocks/>
          </p:cNvSpPr>
          <p:nvPr/>
        </p:nvSpPr>
        <p:spPr>
          <a:xfrm>
            <a:off x="1671435" y="264302"/>
            <a:ext cx="14945129"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nSpc>
                <a:spcPts val="9799"/>
              </a:lnSpc>
            </a:pPr>
            <a:r>
              <a:rPr lang="en-GB" sz="5400" b="1" dirty="0">
                <a:solidFill>
                  <a:srgbClr val="0077BF"/>
                </a:solidFill>
                <a:latin typeface="Poppins"/>
                <a:cs typeface="Poppins"/>
              </a:rPr>
              <a:t>CCTV Management and Monitoring</a:t>
            </a:r>
          </a:p>
        </p:txBody>
      </p:sp>
      <p:graphicFrame>
        <p:nvGraphicFramePr>
          <p:cNvPr id="13" name="Diagram 12">
            <a:extLst>
              <a:ext uri="{FF2B5EF4-FFF2-40B4-BE49-F238E27FC236}">
                <a16:creationId xmlns:a16="http://schemas.microsoft.com/office/drawing/2014/main" id="{AE59F325-66AD-1C59-BA46-39E5D804E35A}"/>
              </a:ext>
            </a:extLst>
          </p:cNvPr>
          <p:cNvGraphicFramePr/>
          <p:nvPr>
            <p:extLst>
              <p:ext uri="{D42A27DB-BD31-4B8C-83A1-F6EECF244321}">
                <p14:modId xmlns:p14="http://schemas.microsoft.com/office/powerpoint/2010/main" val="713776276"/>
              </p:ext>
            </p:extLst>
          </p:nvPr>
        </p:nvGraphicFramePr>
        <p:xfrm>
          <a:off x="796969" y="1538401"/>
          <a:ext cx="17145000" cy="819675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18961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C2BB6140-E7F2-DB1E-E958-BB9111664414}"/>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26FA201C-4A39-0A70-70DF-7372AF0E82C5}"/>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B8EB22CB-9271-E30C-5E5D-7A6D20603E79}"/>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65C00A2B-9B43-1EEB-0262-A96078F4D26E}"/>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58B5437A-3C7D-48DB-CC4D-127CC01E5C0C}"/>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D4371FEA-7E3C-D556-1F6F-8C27B4869295}"/>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CD279D22-3E22-64A0-2848-880FEC342F2B}"/>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2FD9B70A-51AA-0971-FCA4-3BC22B534ED4}"/>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B3B5FA7B-4A65-EC57-3890-5F9C94DDA798}"/>
              </a:ext>
            </a:extLst>
          </p:cNvPr>
          <p:cNvSpPr/>
          <p:nvPr/>
        </p:nvSpPr>
        <p:spPr>
          <a:xfrm>
            <a:off x="0" y="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DB0EFDF9-DE4A-6131-D3AD-1808B96B07A2}"/>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48696E2C-5835-0604-73FB-E4487DF8F78A}"/>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1" name="Title 1">
            <a:extLst>
              <a:ext uri="{FF2B5EF4-FFF2-40B4-BE49-F238E27FC236}">
                <a16:creationId xmlns:a16="http://schemas.microsoft.com/office/drawing/2014/main" id="{B213FBE6-0C2D-A930-C7F5-DF8038908225}"/>
              </a:ext>
            </a:extLst>
          </p:cNvPr>
          <p:cNvSpPr txBox="1">
            <a:spLocks/>
          </p:cNvSpPr>
          <p:nvPr/>
        </p:nvSpPr>
        <p:spPr>
          <a:xfrm>
            <a:off x="4028035" y="794763"/>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rgbClr val="0077BF"/>
                </a:solidFill>
                <a:latin typeface="Poppins"/>
                <a:cs typeface="Poppins"/>
              </a:rPr>
              <a:t>ASB and Criminal Activity</a:t>
            </a:r>
          </a:p>
        </p:txBody>
      </p:sp>
      <p:graphicFrame>
        <p:nvGraphicFramePr>
          <p:cNvPr id="13" name="Diagram 12">
            <a:extLst>
              <a:ext uri="{FF2B5EF4-FFF2-40B4-BE49-F238E27FC236}">
                <a16:creationId xmlns:a16="http://schemas.microsoft.com/office/drawing/2014/main" id="{EABFC7A7-FCEB-DC85-5A8C-DCE2C4E497D6}"/>
              </a:ext>
            </a:extLst>
          </p:cNvPr>
          <p:cNvGraphicFramePr/>
          <p:nvPr>
            <p:extLst>
              <p:ext uri="{D42A27DB-BD31-4B8C-83A1-F6EECF244321}">
                <p14:modId xmlns:p14="http://schemas.microsoft.com/office/powerpoint/2010/main" val="1905975511"/>
              </p:ext>
            </p:extLst>
          </p:nvPr>
        </p:nvGraphicFramePr>
        <p:xfrm>
          <a:off x="2008735" y="2258376"/>
          <a:ext cx="14554200" cy="697547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0520378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F0F47FF5-73A5-7C17-052B-6C9B596111D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B78B5A91-D787-1B23-86D8-18C32424C506}"/>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B9294D24-FD17-0F90-A46F-6FBD1335BDB3}"/>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1D292AC1-2442-6E3A-0888-32529AA9FBA3}"/>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098A8EE3-18EE-4ECE-97B2-F6E3BAC04835}"/>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EA5C7674-86E3-73DF-E70C-D1A76D477084}"/>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E995599A-4CB6-A65B-CD37-5A6EB82AD5BB}"/>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3F315510-23C6-A68A-6C08-5D6A6ED28101}"/>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62687023-88DB-6D1D-6968-8747B4F6E8A0}"/>
              </a:ext>
            </a:extLst>
          </p:cNvPr>
          <p:cNvSpPr/>
          <p:nvPr/>
        </p:nvSpPr>
        <p:spPr>
          <a:xfrm>
            <a:off x="2895600" y="11430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621B3B73-441C-AE48-63A7-049D9B878065}"/>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A7CF285E-CB3E-0C6E-2A9E-BD2F156FF40A}"/>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1" name="Title 1">
            <a:extLst>
              <a:ext uri="{FF2B5EF4-FFF2-40B4-BE49-F238E27FC236}">
                <a16:creationId xmlns:a16="http://schemas.microsoft.com/office/drawing/2014/main" id="{93101167-5BB0-32D1-139D-A86268679865}"/>
              </a:ext>
            </a:extLst>
          </p:cNvPr>
          <p:cNvSpPr txBox="1">
            <a:spLocks/>
          </p:cNvSpPr>
          <p:nvPr/>
        </p:nvSpPr>
        <p:spPr>
          <a:xfrm>
            <a:off x="4028035" y="794763"/>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rgbClr val="0077BF"/>
                </a:solidFill>
                <a:latin typeface="Poppins"/>
                <a:cs typeface="Poppins"/>
              </a:rPr>
              <a:t>Top 10 incidents reported by CCTV across the estate</a:t>
            </a:r>
          </a:p>
        </p:txBody>
      </p:sp>
      <p:pic>
        <p:nvPicPr>
          <p:cNvPr id="1026" name="Picture 2">
            <a:extLst>
              <a:ext uri="{FF2B5EF4-FFF2-40B4-BE49-F238E27FC236}">
                <a16:creationId xmlns:a16="http://schemas.microsoft.com/office/drawing/2014/main" id="{D30BD00A-EE02-3655-023B-49572440DF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8035" y="2735773"/>
            <a:ext cx="11353800" cy="67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429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B531F6A7-7604-8173-CE5A-22BFBFCA0C5D}"/>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86AC2F96-C67A-B7FB-05F1-EA6933016442}"/>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E0D6FA97-E1AA-0C24-DC9B-D1603D89B829}"/>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19F73A89-1705-95D2-DA27-394E2C8554CE}"/>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60B71A13-2E1F-CE10-1DD2-F77B38D7ACC4}"/>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3A29AA17-BD79-E7CE-B5C3-CCAD6731DDBD}"/>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DF92D48D-99A3-549E-D048-340189722D85}"/>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6C613641-DDB4-D070-65C2-78193D5C0E7B}"/>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5BF0D040-35D0-E04D-FFAD-93AC6E7D1F53}"/>
              </a:ext>
            </a:extLst>
          </p:cNvPr>
          <p:cNvSpPr/>
          <p:nvPr/>
        </p:nvSpPr>
        <p:spPr>
          <a:xfrm>
            <a:off x="-372746" y="234946"/>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13FBE951-316C-F419-5F09-B5B0008AF390}"/>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F59A87A8-7B16-7717-7A32-3797A1EC1AE8}"/>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1" name="Title 1">
            <a:extLst>
              <a:ext uri="{FF2B5EF4-FFF2-40B4-BE49-F238E27FC236}">
                <a16:creationId xmlns:a16="http://schemas.microsoft.com/office/drawing/2014/main" id="{46DB65DE-DB2A-1177-2F49-6717B74E62B0}"/>
              </a:ext>
            </a:extLst>
          </p:cNvPr>
          <p:cNvSpPr txBox="1">
            <a:spLocks/>
          </p:cNvSpPr>
          <p:nvPr/>
        </p:nvSpPr>
        <p:spPr>
          <a:xfrm>
            <a:off x="838200" y="365125"/>
            <a:ext cx="155448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rgbClr val="0077BF"/>
                </a:solidFill>
                <a:latin typeface="Poppins"/>
                <a:cs typeface="Poppins"/>
              </a:rPr>
              <a:t>Security Patrols on SW9 Estate</a:t>
            </a:r>
          </a:p>
        </p:txBody>
      </p:sp>
      <p:graphicFrame>
        <p:nvGraphicFramePr>
          <p:cNvPr id="13" name="Diagram 12">
            <a:extLst>
              <a:ext uri="{FF2B5EF4-FFF2-40B4-BE49-F238E27FC236}">
                <a16:creationId xmlns:a16="http://schemas.microsoft.com/office/drawing/2014/main" id="{7236525F-1F6B-FD4C-9315-C65B63D9F33B}"/>
              </a:ext>
            </a:extLst>
          </p:cNvPr>
          <p:cNvGraphicFramePr/>
          <p:nvPr>
            <p:extLst>
              <p:ext uri="{D42A27DB-BD31-4B8C-83A1-F6EECF244321}">
                <p14:modId xmlns:p14="http://schemas.microsoft.com/office/powerpoint/2010/main" val="1636846982"/>
              </p:ext>
            </p:extLst>
          </p:nvPr>
        </p:nvGraphicFramePr>
        <p:xfrm>
          <a:off x="646261" y="2179686"/>
          <a:ext cx="16535401" cy="7448289"/>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17" name="Picture 16">
            <a:extLst>
              <a:ext uri="{FF2B5EF4-FFF2-40B4-BE49-F238E27FC236}">
                <a16:creationId xmlns:a16="http://schemas.microsoft.com/office/drawing/2014/main" id="{B1A5DAE2-EBA0-03FB-4CC0-EEA50C1C83B1}"/>
              </a:ext>
            </a:extLst>
          </p:cNvPr>
          <p:cNvPicPr>
            <a:picLocks noChangeAspect="1"/>
          </p:cNvPicPr>
          <p:nvPr/>
        </p:nvPicPr>
        <p:blipFill>
          <a:blip r:embed="rId11"/>
          <a:stretch>
            <a:fillRect/>
          </a:stretch>
        </p:blipFill>
        <p:spPr>
          <a:xfrm>
            <a:off x="14509792" y="736066"/>
            <a:ext cx="3165731" cy="3165731"/>
          </a:xfrm>
          <a:prstGeom prst="rect">
            <a:avLst/>
          </a:prstGeom>
        </p:spPr>
      </p:pic>
    </p:spTree>
    <p:extLst>
      <p:ext uri="{BB962C8B-B14F-4D97-AF65-F5344CB8AC3E}">
        <p14:creationId xmlns:p14="http://schemas.microsoft.com/office/powerpoint/2010/main" val="3226432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a:extLst>
            <a:ext uri="{FF2B5EF4-FFF2-40B4-BE49-F238E27FC236}">
              <a16:creationId xmlns:a16="http://schemas.microsoft.com/office/drawing/2014/main" id="{7F9A6DCA-E298-79D3-762F-499E62B740EF}"/>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F19C2DA-3F2B-9402-45E0-D466FF1C25B6}"/>
              </a:ext>
            </a:extLst>
          </p:cNvPr>
          <p:cNvGrpSpPr/>
          <p:nvPr/>
        </p:nvGrpSpPr>
        <p:grpSpPr>
          <a:xfrm>
            <a:off x="0" y="10060645"/>
            <a:ext cx="4847971" cy="226355"/>
            <a:chOff x="0" y="0"/>
            <a:chExt cx="1276832" cy="59616"/>
          </a:xfrm>
          <a:solidFill>
            <a:srgbClr val="0070C0"/>
          </a:solidFill>
        </p:grpSpPr>
        <p:sp>
          <p:nvSpPr>
            <p:cNvPr id="3" name="Freeform 3">
              <a:extLst>
                <a:ext uri="{FF2B5EF4-FFF2-40B4-BE49-F238E27FC236}">
                  <a16:creationId xmlns:a16="http://schemas.microsoft.com/office/drawing/2014/main" id="{12312C18-BFB9-4923-2C26-D8E859B45117}"/>
                </a:ext>
              </a:extLst>
            </p:cNvPr>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grpFill/>
          </p:spPr>
          <p:txBody>
            <a:bodyPr/>
            <a:lstStyle/>
            <a:p>
              <a:endParaRPr lang="en-GB"/>
            </a:p>
          </p:txBody>
        </p:sp>
        <p:sp>
          <p:nvSpPr>
            <p:cNvPr id="4" name="TextBox 4">
              <a:extLst>
                <a:ext uri="{FF2B5EF4-FFF2-40B4-BE49-F238E27FC236}">
                  <a16:creationId xmlns:a16="http://schemas.microsoft.com/office/drawing/2014/main" id="{47E312FF-7982-3F6F-7E6B-30103CF818B3}"/>
                </a:ext>
              </a:extLst>
            </p:cNvPr>
            <p:cNvSpPr txBox="1"/>
            <p:nvPr/>
          </p:nvSpPr>
          <p:spPr>
            <a:xfrm>
              <a:off x="0" y="-57150"/>
              <a:ext cx="1276832" cy="116766"/>
            </a:xfrm>
            <a:prstGeom prst="rect">
              <a:avLst/>
            </a:prstGeom>
            <a:grpFill/>
          </p:spPr>
          <p:txBody>
            <a:bodyPr lIns="50800" tIns="50800" rIns="50800" bIns="50800" rtlCol="0" anchor="ctr"/>
            <a:lstStyle/>
            <a:p>
              <a:pPr algn="ctr">
                <a:lnSpc>
                  <a:spcPts val="2659"/>
                </a:lnSpc>
                <a:spcBef>
                  <a:spcPct val="0"/>
                </a:spcBef>
              </a:pPr>
              <a:endParaRPr/>
            </a:p>
          </p:txBody>
        </p:sp>
      </p:grpSp>
      <p:grpSp>
        <p:nvGrpSpPr>
          <p:cNvPr id="5" name="Group 5">
            <a:extLst>
              <a:ext uri="{FF2B5EF4-FFF2-40B4-BE49-F238E27FC236}">
                <a16:creationId xmlns:a16="http://schemas.microsoft.com/office/drawing/2014/main" id="{AD24B791-3E1D-F724-ECEA-918610E8E498}"/>
              </a:ext>
            </a:extLst>
          </p:cNvPr>
          <p:cNvGrpSpPr/>
          <p:nvPr/>
        </p:nvGrpSpPr>
        <p:grpSpPr>
          <a:xfrm>
            <a:off x="4847971" y="10239375"/>
            <a:ext cx="13440029" cy="47625"/>
            <a:chOff x="0" y="0"/>
            <a:chExt cx="3539761" cy="12543"/>
          </a:xfrm>
        </p:grpSpPr>
        <p:sp>
          <p:nvSpPr>
            <p:cNvPr id="6" name="Freeform 6">
              <a:extLst>
                <a:ext uri="{FF2B5EF4-FFF2-40B4-BE49-F238E27FC236}">
                  <a16:creationId xmlns:a16="http://schemas.microsoft.com/office/drawing/2014/main" id="{E7654F3C-F557-4A0B-7603-D76727374CE4}"/>
                </a:ext>
              </a:extLst>
            </p:cNvPr>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a:extLst>
                <a:ext uri="{FF2B5EF4-FFF2-40B4-BE49-F238E27FC236}">
                  <a16:creationId xmlns:a16="http://schemas.microsoft.com/office/drawing/2014/main" id="{763FA1FB-1FF5-FD67-7699-0A9A7179F40A}"/>
                </a:ext>
              </a:extLst>
            </p:cNvPr>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a:extLst>
              <a:ext uri="{FF2B5EF4-FFF2-40B4-BE49-F238E27FC236}">
                <a16:creationId xmlns:a16="http://schemas.microsoft.com/office/drawing/2014/main" id="{385A26D0-FDDD-C62F-B3EB-CA0B6474CFBC}"/>
              </a:ext>
            </a:extLst>
          </p:cNvPr>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3"/>
                </a:ext>
              </a:extLst>
            </a:blip>
            <a:stretch>
              <a:fillRect/>
            </a:stretch>
          </a:blipFill>
        </p:spPr>
        <p:txBody>
          <a:bodyPr/>
          <a:lstStyle/>
          <a:p>
            <a:endParaRPr lang="en-GB"/>
          </a:p>
        </p:txBody>
      </p:sp>
      <p:sp>
        <p:nvSpPr>
          <p:cNvPr id="9" name="Freeform 9">
            <a:extLst>
              <a:ext uri="{FF2B5EF4-FFF2-40B4-BE49-F238E27FC236}">
                <a16:creationId xmlns:a16="http://schemas.microsoft.com/office/drawing/2014/main" id="{34252E94-9C51-99D0-3100-0038C347684E}"/>
              </a:ext>
            </a:extLst>
          </p:cNvPr>
          <p:cNvSpPr/>
          <p:nvPr/>
        </p:nvSpPr>
        <p:spPr>
          <a:xfrm>
            <a:off x="0" y="0"/>
            <a:ext cx="4762961" cy="4762961"/>
          </a:xfrm>
          <a:custGeom>
            <a:avLst/>
            <a:gdLst/>
            <a:ahLst/>
            <a:cxnLst/>
            <a:rect l="l" t="t" r="r" b="b"/>
            <a:pathLst>
              <a:path w="4762961" h="4762961">
                <a:moveTo>
                  <a:pt x="0" y="0"/>
                </a:moveTo>
                <a:lnTo>
                  <a:pt x="4762961" y="0"/>
                </a:lnTo>
                <a:lnTo>
                  <a:pt x="4762961" y="4762961"/>
                </a:lnTo>
                <a:lnTo>
                  <a:pt x="0" y="4762961"/>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0" name="Freeform 10">
            <a:extLst>
              <a:ext uri="{FF2B5EF4-FFF2-40B4-BE49-F238E27FC236}">
                <a16:creationId xmlns:a16="http://schemas.microsoft.com/office/drawing/2014/main" id="{4893ED39-2F76-5176-E002-D5ADE7E86B5B}"/>
              </a:ext>
            </a:extLst>
          </p:cNvPr>
          <p:cNvSpPr/>
          <p:nvPr/>
        </p:nvSpPr>
        <p:spPr>
          <a:xfrm>
            <a:off x="15783329" y="4540568"/>
            <a:ext cx="3920490" cy="3920490"/>
          </a:xfrm>
          <a:custGeom>
            <a:avLst/>
            <a:gdLst/>
            <a:ahLst/>
            <a:cxnLst/>
            <a:rect l="l" t="t" r="r" b="b"/>
            <a:pathLst>
              <a:path w="3920490" h="3920490">
                <a:moveTo>
                  <a:pt x="0" y="0"/>
                </a:moveTo>
                <a:lnTo>
                  <a:pt x="3920490" y="0"/>
                </a:lnTo>
                <a:lnTo>
                  <a:pt x="3920490" y="3920490"/>
                </a:lnTo>
                <a:lnTo>
                  <a:pt x="0" y="3920490"/>
                </a:lnTo>
                <a:lnTo>
                  <a:pt x="0" y="0"/>
                </a:lnTo>
                <a:close/>
              </a:path>
            </a:pathLst>
          </a:custGeom>
          <a:blipFill>
            <a:blip>
              <a:alphaModFix amt="5000"/>
              <a:extLst>
                <a:ext uri="{96DAC541-7B7A-43D3-8B79-37D633B846F1}">
                  <asvg:svgBlip xmlns:asvg="http://schemas.microsoft.com/office/drawing/2016/SVG/main" r:embed="rId4"/>
                </a:ext>
              </a:extLst>
            </a:blip>
            <a:stretch>
              <a:fillRect/>
            </a:stretch>
          </a:blipFill>
        </p:spPr>
        <p:txBody>
          <a:bodyPr/>
          <a:lstStyle/>
          <a:p>
            <a:endParaRPr lang="en-GB"/>
          </a:p>
        </p:txBody>
      </p:sp>
      <p:sp>
        <p:nvSpPr>
          <p:cNvPr id="20" name="Freeform 11">
            <a:extLst>
              <a:ext uri="{FF2B5EF4-FFF2-40B4-BE49-F238E27FC236}">
                <a16:creationId xmlns:a16="http://schemas.microsoft.com/office/drawing/2014/main" id="{BE7DFB6E-962D-7F3F-B8BE-E0A13F5E1DEB}"/>
              </a:ext>
            </a:extLst>
          </p:cNvPr>
          <p:cNvSpPr/>
          <p:nvPr/>
        </p:nvSpPr>
        <p:spPr>
          <a:xfrm>
            <a:off x="152400" y="8305126"/>
            <a:ext cx="1856335" cy="1430031"/>
          </a:xfrm>
          <a:custGeom>
            <a:avLst/>
            <a:gdLst/>
            <a:ahLst/>
            <a:cxnLst/>
            <a:rect l="l" t="t" r="r" b="b"/>
            <a:pathLst>
              <a:path w="5303131" h="4264004">
                <a:moveTo>
                  <a:pt x="0" y="0"/>
                </a:moveTo>
                <a:lnTo>
                  <a:pt x="5303131" y="0"/>
                </a:lnTo>
                <a:lnTo>
                  <a:pt x="5303131" y="4264004"/>
                </a:lnTo>
                <a:lnTo>
                  <a:pt x="0" y="4264004"/>
                </a:lnTo>
                <a:lnTo>
                  <a:pt x="0" y="0"/>
                </a:lnTo>
                <a:close/>
              </a:path>
            </a:pathLst>
          </a:custGeom>
          <a:blipFill>
            <a:blip r:embed="rId5"/>
            <a:stretch>
              <a:fillRect/>
            </a:stretch>
          </a:blipFill>
        </p:spPr>
        <p:txBody>
          <a:bodyPr/>
          <a:lstStyle/>
          <a:p>
            <a:endParaRPr lang="en-GB"/>
          </a:p>
        </p:txBody>
      </p:sp>
      <p:sp>
        <p:nvSpPr>
          <p:cNvPr id="13" name="Title 1">
            <a:extLst>
              <a:ext uri="{FF2B5EF4-FFF2-40B4-BE49-F238E27FC236}">
                <a16:creationId xmlns:a16="http://schemas.microsoft.com/office/drawing/2014/main" id="{23266919-3593-7E94-3F2C-59819A50272D}"/>
              </a:ext>
            </a:extLst>
          </p:cNvPr>
          <p:cNvSpPr txBox="1">
            <a:spLocks/>
          </p:cNvSpPr>
          <p:nvPr/>
        </p:nvSpPr>
        <p:spPr>
          <a:xfrm>
            <a:off x="838200" y="365125"/>
            <a:ext cx="10515600" cy="1325563"/>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b="1" dirty="0">
                <a:solidFill>
                  <a:srgbClr val="0077BF"/>
                </a:solidFill>
                <a:latin typeface="Poppins"/>
                <a:cs typeface="Poppins"/>
              </a:rPr>
              <a:t>Security Patrols continued</a:t>
            </a:r>
          </a:p>
        </p:txBody>
      </p:sp>
      <p:pic>
        <p:nvPicPr>
          <p:cNvPr id="16" name="Picture 15">
            <a:extLst>
              <a:ext uri="{FF2B5EF4-FFF2-40B4-BE49-F238E27FC236}">
                <a16:creationId xmlns:a16="http://schemas.microsoft.com/office/drawing/2014/main" id="{D7F7AAA3-F05B-3683-3DD5-30BAED9F4D23}"/>
              </a:ext>
            </a:extLst>
          </p:cNvPr>
          <p:cNvPicPr>
            <a:picLocks noChangeAspect="1"/>
          </p:cNvPicPr>
          <p:nvPr/>
        </p:nvPicPr>
        <p:blipFill>
          <a:blip r:embed="rId6"/>
          <a:stretch>
            <a:fillRect/>
          </a:stretch>
        </p:blipFill>
        <p:spPr>
          <a:xfrm>
            <a:off x="12110732" y="2216143"/>
            <a:ext cx="4700153" cy="4700153"/>
          </a:xfrm>
          <a:prstGeom prst="rect">
            <a:avLst/>
          </a:prstGeom>
        </p:spPr>
      </p:pic>
      <p:graphicFrame>
        <p:nvGraphicFramePr>
          <p:cNvPr id="23" name="Content Placeholder 2">
            <a:extLst>
              <a:ext uri="{FF2B5EF4-FFF2-40B4-BE49-F238E27FC236}">
                <a16:creationId xmlns:a16="http://schemas.microsoft.com/office/drawing/2014/main" id="{7EBE9AF8-5040-1F1A-C54B-A5B1ABD3BA1B}"/>
              </a:ext>
            </a:extLst>
          </p:cNvPr>
          <p:cNvGraphicFramePr/>
          <p:nvPr>
            <p:extLst>
              <p:ext uri="{D42A27DB-BD31-4B8C-83A1-F6EECF244321}">
                <p14:modId xmlns:p14="http://schemas.microsoft.com/office/powerpoint/2010/main" val="4173568880"/>
              </p:ext>
            </p:extLst>
          </p:nvPr>
        </p:nvGraphicFramePr>
        <p:xfrm>
          <a:off x="805169" y="1816066"/>
          <a:ext cx="10744200" cy="720407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2476876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4F6F9"/>
        </a:solidFill>
        <a:effectLst/>
      </p:bgPr>
    </p:bg>
    <p:spTree>
      <p:nvGrpSpPr>
        <p:cNvPr id="1" name=""/>
        <p:cNvGrpSpPr/>
        <p:nvPr/>
      </p:nvGrpSpPr>
      <p:grpSpPr>
        <a:xfrm>
          <a:off x="0" y="0"/>
          <a:ext cx="0" cy="0"/>
          <a:chOff x="0" y="0"/>
          <a:chExt cx="0" cy="0"/>
        </a:xfrm>
      </p:grpSpPr>
      <p:grpSp>
        <p:nvGrpSpPr>
          <p:cNvPr id="2" name="Group 2"/>
          <p:cNvGrpSpPr/>
          <p:nvPr/>
        </p:nvGrpSpPr>
        <p:grpSpPr>
          <a:xfrm>
            <a:off x="0" y="10060645"/>
            <a:ext cx="4847971" cy="226355"/>
            <a:chOff x="0" y="0"/>
            <a:chExt cx="1276832" cy="59616"/>
          </a:xfrm>
        </p:grpSpPr>
        <p:sp>
          <p:nvSpPr>
            <p:cNvPr id="3" name="Freeform 3"/>
            <p:cNvSpPr/>
            <p:nvPr/>
          </p:nvSpPr>
          <p:spPr>
            <a:xfrm>
              <a:off x="0" y="0"/>
              <a:ext cx="1276832" cy="59616"/>
            </a:xfrm>
            <a:custGeom>
              <a:avLst/>
              <a:gdLst/>
              <a:ahLst/>
              <a:cxnLst/>
              <a:rect l="l" t="t" r="r" b="b"/>
              <a:pathLst>
                <a:path w="1276832" h="59616">
                  <a:moveTo>
                    <a:pt x="0" y="0"/>
                  </a:moveTo>
                  <a:lnTo>
                    <a:pt x="1276832" y="0"/>
                  </a:lnTo>
                  <a:lnTo>
                    <a:pt x="1276832" y="59616"/>
                  </a:lnTo>
                  <a:lnTo>
                    <a:pt x="0" y="59616"/>
                  </a:lnTo>
                  <a:close/>
                </a:path>
              </a:pathLst>
            </a:custGeom>
            <a:solidFill>
              <a:srgbClr val="000000"/>
            </a:solidFill>
          </p:spPr>
          <p:txBody>
            <a:bodyPr/>
            <a:lstStyle/>
            <a:p>
              <a:endParaRPr lang="en-GB"/>
            </a:p>
          </p:txBody>
        </p:sp>
        <p:sp>
          <p:nvSpPr>
            <p:cNvPr id="4" name="TextBox 4"/>
            <p:cNvSpPr txBox="1"/>
            <p:nvPr/>
          </p:nvSpPr>
          <p:spPr>
            <a:xfrm>
              <a:off x="0" y="-57150"/>
              <a:ext cx="1276832" cy="11676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4847971" y="10239375"/>
            <a:ext cx="13440029" cy="47625"/>
            <a:chOff x="0" y="0"/>
            <a:chExt cx="3539761" cy="12543"/>
          </a:xfrm>
        </p:grpSpPr>
        <p:sp>
          <p:nvSpPr>
            <p:cNvPr id="6" name="Freeform 6"/>
            <p:cNvSpPr/>
            <p:nvPr/>
          </p:nvSpPr>
          <p:spPr>
            <a:xfrm>
              <a:off x="0" y="0"/>
              <a:ext cx="3539761" cy="12543"/>
            </a:xfrm>
            <a:custGeom>
              <a:avLst/>
              <a:gdLst/>
              <a:ahLst/>
              <a:cxnLst/>
              <a:rect l="l" t="t" r="r" b="b"/>
              <a:pathLst>
                <a:path w="3539761" h="12543">
                  <a:moveTo>
                    <a:pt x="0" y="0"/>
                  </a:moveTo>
                  <a:lnTo>
                    <a:pt x="3539761" y="0"/>
                  </a:lnTo>
                  <a:lnTo>
                    <a:pt x="3539761" y="12543"/>
                  </a:lnTo>
                  <a:lnTo>
                    <a:pt x="0" y="12543"/>
                  </a:lnTo>
                  <a:close/>
                </a:path>
              </a:pathLst>
            </a:custGeom>
            <a:solidFill>
              <a:srgbClr val="7E8489"/>
            </a:solidFill>
          </p:spPr>
          <p:txBody>
            <a:bodyPr/>
            <a:lstStyle/>
            <a:p>
              <a:endParaRPr lang="en-GB"/>
            </a:p>
          </p:txBody>
        </p:sp>
        <p:sp>
          <p:nvSpPr>
            <p:cNvPr id="7" name="TextBox 7"/>
            <p:cNvSpPr txBox="1"/>
            <p:nvPr/>
          </p:nvSpPr>
          <p:spPr>
            <a:xfrm>
              <a:off x="0" y="-57150"/>
              <a:ext cx="3539761" cy="69693"/>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6775026" y="9391481"/>
            <a:ext cx="968548" cy="513331"/>
          </a:xfrm>
          <a:custGeom>
            <a:avLst/>
            <a:gdLst/>
            <a:ahLst/>
            <a:cxnLst/>
            <a:rect l="l" t="t" r="r" b="b"/>
            <a:pathLst>
              <a:path w="968548" h="513331">
                <a:moveTo>
                  <a:pt x="0" y="0"/>
                </a:moveTo>
                <a:lnTo>
                  <a:pt x="968548" y="0"/>
                </a:lnTo>
                <a:lnTo>
                  <a:pt x="968548" y="513330"/>
                </a:lnTo>
                <a:lnTo>
                  <a:pt x="0" y="513330"/>
                </a:lnTo>
                <a:lnTo>
                  <a:pt x="0" y="0"/>
                </a:lnTo>
                <a:close/>
              </a:path>
            </a:pathLst>
          </a:custGeom>
          <a:blipFill>
            <a:blip>
              <a:extLst>
                <a:ext uri="{96DAC541-7B7A-43D3-8B79-37D633B846F1}">
                  <asvg:svgBlip xmlns:asvg="http://schemas.microsoft.com/office/drawing/2016/SVG/main" r:embed="rId2"/>
                </a:ext>
              </a:extLst>
            </a:blip>
            <a:stretch>
              <a:fillRect/>
            </a:stretch>
          </a:blipFill>
        </p:spPr>
        <p:txBody>
          <a:bodyPr/>
          <a:lstStyle/>
          <a:p>
            <a:endParaRPr lang="en-GB"/>
          </a:p>
        </p:txBody>
      </p:sp>
      <p:sp>
        <p:nvSpPr>
          <p:cNvPr id="9" name="Freeform 9"/>
          <p:cNvSpPr/>
          <p:nvPr/>
        </p:nvSpPr>
        <p:spPr>
          <a:xfrm>
            <a:off x="-1477876" y="-1157605"/>
            <a:ext cx="5661660" cy="5661660"/>
          </a:xfrm>
          <a:custGeom>
            <a:avLst/>
            <a:gdLst/>
            <a:ahLst/>
            <a:cxnLst/>
            <a:rect l="l" t="t" r="r" b="b"/>
            <a:pathLst>
              <a:path w="5661660" h="5661660">
                <a:moveTo>
                  <a:pt x="0" y="0"/>
                </a:moveTo>
                <a:lnTo>
                  <a:pt x="5661660" y="0"/>
                </a:lnTo>
                <a:lnTo>
                  <a:pt x="5661660" y="5661660"/>
                </a:lnTo>
                <a:lnTo>
                  <a:pt x="0" y="5661660"/>
                </a:lnTo>
                <a:lnTo>
                  <a:pt x="0" y="0"/>
                </a:lnTo>
                <a:close/>
              </a:path>
            </a:pathLst>
          </a:custGeom>
          <a:blipFill>
            <a:blip>
              <a:alphaModFix amt="5000"/>
              <a:extLst>
                <a:ext uri="{96DAC541-7B7A-43D3-8B79-37D633B846F1}">
                  <asvg:svgBlip xmlns:asvg="http://schemas.microsoft.com/office/drawing/2016/SVG/main" r:embed="rId3"/>
                </a:ext>
              </a:extLst>
            </a:blip>
            <a:stretch>
              <a:fillRect/>
            </a:stretch>
          </a:blipFill>
        </p:spPr>
        <p:txBody>
          <a:bodyPr/>
          <a:lstStyle/>
          <a:p>
            <a:endParaRPr lang="en-GB"/>
          </a:p>
        </p:txBody>
      </p:sp>
      <p:sp>
        <p:nvSpPr>
          <p:cNvPr id="10" name="Freeform 10"/>
          <p:cNvSpPr/>
          <p:nvPr/>
        </p:nvSpPr>
        <p:spPr>
          <a:xfrm>
            <a:off x="5486400" y="2784348"/>
            <a:ext cx="7315200" cy="2359152"/>
          </a:xfrm>
          <a:custGeom>
            <a:avLst/>
            <a:gdLst/>
            <a:ahLst/>
            <a:cxnLst/>
            <a:rect l="l" t="t" r="r" b="b"/>
            <a:pathLst>
              <a:path w="7315200" h="2359152">
                <a:moveTo>
                  <a:pt x="0" y="0"/>
                </a:moveTo>
                <a:lnTo>
                  <a:pt x="7315200" y="0"/>
                </a:lnTo>
                <a:lnTo>
                  <a:pt x="7315200" y="2359152"/>
                </a:lnTo>
                <a:lnTo>
                  <a:pt x="0" y="2359152"/>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GB"/>
          </a:p>
        </p:txBody>
      </p:sp>
      <p:sp>
        <p:nvSpPr>
          <p:cNvPr id="11" name="TextBox 11"/>
          <p:cNvSpPr txBox="1"/>
          <p:nvPr/>
        </p:nvSpPr>
        <p:spPr>
          <a:xfrm>
            <a:off x="5785242" y="5989320"/>
            <a:ext cx="6717516" cy="3173946"/>
          </a:xfrm>
          <a:prstGeom prst="rect">
            <a:avLst/>
          </a:prstGeom>
        </p:spPr>
        <p:txBody>
          <a:bodyPr lIns="0" tIns="0" rIns="0" bIns="0" rtlCol="0" anchor="t">
            <a:spAutoFit/>
          </a:bodyPr>
          <a:lstStyle/>
          <a:p>
            <a:pPr algn="ctr">
              <a:lnSpc>
                <a:spcPts val="12599"/>
              </a:lnSpc>
            </a:pPr>
            <a:r>
              <a:rPr lang="en-US" sz="9000" dirty="0">
                <a:solidFill>
                  <a:srgbClr val="0077BF"/>
                </a:solidFill>
                <a:latin typeface="Chunk Five"/>
                <a:ea typeface="Chunk Five"/>
                <a:cs typeface="Chunk Five"/>
                <a:sym typeface="Chunk Five"/>
              </a:rPr>
              <a:t>Any questions?</a:t>
            </a:r>
          </a:p>
        </p:txBody>
      </p:sp>
      <p:sp>
        <p:nvSpPr>
          <p:cNvPr id="12" name="Slide Number Placeholder 11">
            <a:extLst>
              <a:ext uri="{FF2B5EF4-FFF2-40B4-BE49-F238E27FC236}">
                <a16:creationId xmlns:a16="http://schemas.microsoft.com/office/drawing/2014/main" id="{889A8CD5-30BE-3BA9-61FC-EB2D01DE2ED5}"/>
              </a:ext>
            </a:extLst>
          </p:cNvPr>
          <p:cNvSpPr>
            <a:spLocks noGrp="1"/>
          </p:cNvSpPr>
          <p:nvPr>
            <p:ph type="sldNum" sz="quarter" idx="12"/>
          </p:nvPr>
        </p:nvSpPr>
        <p:spPr/>
        <p:txBody>
          <a:bodyPr/>
          <a:lstStyle/>
          <a:p>
            <a:fld id="{B6F15528-21DE-4FAA-801E-634DDDAF4B2B}"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550</Words>
  <Application>Microsoft Office PowerPoint</Application>
  <PresentationFormat>Custom</PresentationFormat>
  <Paragraphs>44</Paragraphs>
  <Slides>9</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Chunk Five</vt:lpstr>
      <vt:lpstr>Poppins Bold</vt:lpstr>
      <vt:lpstr>Calibri</vt:lpstr>
      <vt:lpstr>Aptos</vt:lpstr>
      <vt:lpstr>Poppins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Roundup</dc:title>
  <dc:creator>Delroy Rankin</dc:creator>
  <cp:lastModifiedBy>Denise Bailey</cp:lastModifiedBy>
  <cp:revision>12</cp:revision>
  <cp:lastPrinted>2026-05-08T14:08:19Z</cp:lastPrinted>
  <dcterms:created xsi:type="dcterms:W3CDTF">2006-08-16T00:00:00Z</dcterms:created>
  <dcterms:modified xsi:type="dcterms:W3CDTF">2026-06-16T09:46:03Z</dcterms:modified>
  <dc:identifier>DAHBOFCQyc4</dc:identifier>
</cp:coreProperties>
</file>