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4" r:id="rId4"/>
  </p:sldMasterIdLst>
  <p:sldIdLst>
    <p:sldId id="282" r:id="rId5"/>
    <p:sldId id="285" r:id="rId6"/>
    <p:sldId id="288" r:id="rId7"/>
    <p:sldId id="286" r:id="rId8"/>
    <p:sldId id="287"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E68F2B-0B21-4DFD-87DC-BD3F2985066D}" v="242" dt="2020-08-20T15:30:45.8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8/20/2020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05842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8/20/2020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50242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8/20/2020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9220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8/20/2020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17270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8/20/2020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39791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19151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587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7542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26872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8/20/2020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626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8/20/2020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78538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91B17-9318-49DB-B28B-6E5994AE9581}" type="datetime1">
              <a:rPr lang="en-US" smtClean="0"/>
              <a:t>8/20/2020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25148085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hyperlink" Target="https://www.biography.com/people/frederick-jones-2132995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hyperlink" Target="https://www.biography.com/people/james-west-538802"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8" Type="http://schemas.openxmlformats.org/officeDocument/2006/relationships/hyperlink" Target="https://en.wikipedia.org/wiki/Peanut" TargetMode="External"/><Relationship Id="rId3" Type="http://schemas.openxmlformats.org/officeDocument/2006/relationships/hyperlink" Target="https://en.wikipedia.org/wiki/Cotton" TargetMode="External"/><Relationship Id="rId7" Type="http://schemas.openxmlformats.org/officeDocument/2006/relationships/hyperlink" Target="https://en.wikipedia.org/wiki/Legumes" TargetMode="External"/><Relationship Id="rId12"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en.wikipedia.org/wiki/Sweet_potatoes" TargetMode="External"/><Relationship Id="rId11" Type="http://schemas.openxmlformats.org/officeDocument/2006/relationships/image" Target="../media/image23.jpg"/><Relationship Id="rId5" Type="http://schemas.openxmlformats.org/officeDocument/2006/relationships/hyperlink" Target="https://en.wikipedia.org/wiki/Crop_rotation" TargetMode="External"/><Relationship Id="rId10" Type="http://schemas.openxmlformats.org/officeDocument/2006/relationships/hyperlink" Target="https://en.wikipedia.org/wiki/Cowpea" TargetMode="External"/><Relationship Id="rId4" Type="http://schemas.openxmlformats.org/officeDocument/2006/relationships/hyperlink" Target="https://en.wikipedia.org/wiki/Nitrogen" TargetMode="External"/><Relationship Id="rId9" Type="http://schemas.openxmlformats.org/officeDocument/2006/relationships/hyperlink" Target="https://en.wikipedia.org/wiki/Soybea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982CC231-864F-44AF-B6D6-A7FE0CB0717D}"/>
              </a:ext>
            </a:extLst>
          </p:cNvPr>
          <p:cNvPicPr>
            <a:picLocks noChangeAspect="1"/>
          </p:cNvPicPr>
          <p:nvPr/>
        </p:nvPicPr>
        <p:blipFill>
          <a:blip r:embed="rId2"/>
          <a:stretch>
            <a:fillRect/>
          </a:stretch>
        </p:blipFill>
        <p:spPr>
          <a:xfrm>
            <a:off x="417846" y="274318"/>
            <a:ext cx="11620468" cy="6329681"/>
          </a:xfrm>
          <a:prstGeom prst="rect">
            <a:avLst/>
          </a:prstGeom>
        </p:spPr>
      </p:pic>
    </p:spTree>
    <p:extLst>
      <p:ext uri="{BB962C8B-B14F-4D97-AF65-F5344CB8AC3E}">
        <p14:creationId xmlns:p14="http://schemas.microsoft.com/office/powerpoint/2010/main" val="6748736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8" name="Rectangle 2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4111931"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7274" y="446007"/>
            <a:ext cx="4676305"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6862" y="3494844"/>
            <a:ext cx="2104001" cy="290779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Box 11">
            <a:extLst>
              <a:ext uri="{FF2B5EF4-FFF2-40B4-BE49-F238E27FC236}">
                <a16:creationId xmlns:a16="http://schemas.microsoft.com/office/drawing/2014/main" id="{1EC54261-568A-4EE6-9377-5D246E87A54E}"/>
              </a:ext>
            </a:extLst>
          </p:cNvPr>
          <p:cNvSpPr txBox="1"/>
          <p:nvPr/>
        </p:nvSpPr>
        <p:spPr>
          <a:xfrm>
            <a:off x="95251" y="4674698"/>
            <a:ext cx="11991974" cy="1754326"/>
          </a:xfrm>
          <a:prstGeom prst="rect">
            <a:avLst/>
          </a:prstGeom>
          <a:solidFill>
            <a:schemeClr val="accent5"/>
          </a:solidFill>
        </p:spPr>
        <p:txBody>
          <a:bodyPr wrap="square" rtlCol="0">
            <a:spAutoFit/>
          </a:bodyPr>
          <a:lstStyle/>
          <a:p>
            <a:pPr algn="just"/>
            <a:r>
              <a:rPr lang="en-GB" dirty="0">
                <a:latin typeface="Arial" panose="020B0604020202020204" pitchFamily="34" charset="0"/>
                <a:cs typeface="Arial" panose="020B0604020202020204" pitchFamily="34" charset="0"/>
              </a:rPr>
              <a:t>Due to cost, Philip </a:t>
            </a:r>
            <a:r>
              <a:rPr lang="en-GB" dirty="0" err="1">
                <a:latin typeface="Arial" panose="020B0604020202020204" pitchFamily="34" charset="0"/>
                <a:cs typeface="Arial" panose="020B0604020202020204" pitchFamily="34" charset="0"/>
              </a:rPr>
              <a:t>Emeagwali</a:t>
            </a:r>
            <a:r>
              <a:rPr lang="en-GB" dirty="0">
                <a:latin typeface="Arial" panose="020B0604020202020204" pitchFamily="34" charset="0"/>
                <a:cs typeface="Arial" panose="020B0604020202020204" pitchFamily="34" charset="0"/>
              </a:rPr>
              <a:t> was forced to drop out of school at age 14. But this didn’t stop him from becoming one of the greatest computer pioneers of our time. In fact, he’s often called “The Bill Gates of Africa.”</a:t>
            </a: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As an adult, </a:t>
            </a:r>
            <a:r>
              <a:rPr lang="en-GB" dirty="0" err="1">
                <a:latin typeface="Arial" panose="020B0604020202020204" pitchFamily="34" charset="0"/>
                <a:cs typeface="Arial" panose="020B0604020202020204" pitchFamily="34" charset="0"/>
              </a:rPr>
              <a:t>Emeagwali</a:t>
            </a:r>
            <a:r>
              <a:rPr lang="en-GB" dirty="0">
                <a:latin typeface="Arial" panose="020B0604020202020204" pitchFamily="34" charset="0"/>
                <a:cs typeface="Arial" panose="020B0604020202020204" pitchFamily="34" charset="0"/>
              </a:rPr>
              <a:t> began studying nature, specifically bees. The construction of the honeycombed inspired him to rethink computer processing. In 1989, he put this idea to work, using 65,000 processes to invent the world’s first super computer — able to perform 3.1 billion calculations per second.</a:t>
            </a:r>
          </a:p>
        </p:txBody>
      </p:sp>
      <p:pic>
        <p:nvPicPr>
          <p:cNvPr id="3" name="Picture 2" descr="A person wearing a suit and tie&#10;&#10;Description automatically generated">
            <a:extLst>
              <a:ext uri="{FF2B5EF4-FFF2-40B4-BE49-F238E27FC236}">
                <a16:creationId xmlns:a16="http://schemas.microsoft.com/office/drawing/2014/main" id="{5B35DCC5-E235-437D-BE61-0F1E057E8367}"/>
              </a:ext>
            </a:extLst>
          </p:cNvPr>
          <p:cNvPicPr>
            <a:picLocks noChangeAspect="1"/>
          </p:cNvPicPr>
          <p:nvPr/>
        </p:nvPicPr>
        <p:blipFill>
          <a:blip r:embed="rId2"/>
          <a:stretch>
            <a:fillRect/>
          </a:stretch>
        </p:blipFill>
        <p:spPr>
          <a:xfrm>
            <a:off x="104775" y="143166"/>
            <a:ext cx="11982450" cy="4531532"/>
          </a:xfrm>
          <a:prstGeom prst="rect">
            <a:avLst/>
          </a:prstGeom>
        </p:spPr>
      </p:pic>
      <p:sp>
        <p:nvSpPr>
          <p:cNvPr id="13" name="TextBox 12">
            <a:extLst>
              <a:ext uri="{FF2B5EF4-FFF2-40B4-BE49-F238E27FC236}">
                <a16:creationId xmlns:a16="http://schemas.microsoft.com/office/drawing/2014/main" id="{5E08047B-AD45-4F99-970A-E4C5FF010B60}"/>
              </a:ext>
            </a:extLst>
          </p:cNvPr>
          <p:cNvSpPr txBox="1"/>
          <p:nvPr/>
        </p:nvSpPr>
        <p:spPr>
          <a:xfrm>
            <a:off x="5766205" y="4242442"/>
            <a:ext cx="6043963" cy="296785"/>
          </a:xfrm>
          <a:prstGeom prst="rect">
            <a:avLst/>
          </a:prstGeom>
          <a:solidFill>
            <a:schemeClr val="accent5"/>
          </a:solidFill>
        </p:spPr>
        <p:txBody>
          <a:bodyPr wrap="square" rtlCol="0">
            <a:spAutoFit/>
          </a:bodyPr>
          <a:lstStyle/>
          <a:p>
            <a:endParaRPr lang="en-GB" dirty="0"/>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a:blip r:embed="rId3"/>
          <a:stretch>
            <a:fillRect/>
          </a:stretch>
        </p:blipFill>
        <p:spPr>
          <a:xfrm>
            <a:off x="10200990" y="277754"/>
            <a:ext cx="1609178" cy="2210362"/>
          </a:xfrm>
          <a:prstGeom prst="rect">
            <a:avLst/>
          </a:prstGeom>
        </p:spPr>
      </p:pic>
    </p:spTree>
    <p:extLst>
      <p:ext uri="{BB962C8B-B14F-4D97-AF65-F5344CB8AC3E}">
        <p14:creationId xmlns:p14="http://schemas.microsoft.com/office/powerpoint/2010/main" val="2780068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8" name="Rectangle 2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4111931"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7274" y="446007"/>
            <a:ext cx="4676305"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6862" y="3494844"/>
            <a:ext cx="2104001" cy="290779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Box 11">
            <a:extLst>
              <a:ext uri="{FF2B5EF4-FFF2-40B4-BE49-F238E27FC236}">
                <a16:creationId xmlns:a16="http://schemas.microsoft.com/office/drawing/2014/main" id="{1EC54261-568A-4EE6-9377-5D246E87A54E}"/>
              </a:ext>
            </a:extLst>
          </p:cNvPr>
          <p:cNvSpPr txBox="1"/>
          <p:nvPr/>
        </p:nvSpPr>
        <p:spPr>
          <a:xfrm>
            <a:off x="83869" y="3882569"/>
            <a:ext cx="11991974" cy="2862322"/>
          </a:xfrm>
          <a:prstGeom prst="rect">
            <a:avLst/>
          </a:prstGeom>
          <a:solidFill>
            <a:schemeClr val="accent5"/>
          </a:solidFill>
        </p:spPr>
        <p:txBody>
          <a:bodyPr wrap="square" rtlCol="0">
            <a:spAutoFit/>
          </a:bodyPr>
          <a:lstStyle/>
          <a:p>
            <a:r>
              <a:rPr lang="en-GB" dirty="0">
                <a:latin typeface="Arial" panose="020B0604020202020204" pitchFamily="34" charset="0"/>
                <a:cs typeface="Arial" panose="020B0604020202020204" pitchFamily="34" charset="0"/>
              </a:rPr>
              <a:t>Jesse Ernest Wilkins, Jr. is one of the most important contemporary mathematicians. At 13, he became the University of Chicago’s youngest student. Wilkins continued his studies there, earning bachelor, master, and eventually earning his doctorate degree in mathematics at the age of 19.</a:t>
            </a:r>
          </a:p>
          <a:p>
            <a:r>
              <a:rPr lang="en-GB" dirty="0">
                <a:latin typeface="Arial" panose="020B0604020202020204" pitchFamily="34" charset="0"/>
                <a:cs typeface="Arial" panose="020B0604020202020204" pitchFamily="34" charset="0"/>
              </a:rPr>
              <a:t>He’s published papers in mathematics, optics, and nuclear engineering. As a mathematician for the American Optical Company in Buffalo, N.Y., he perfected lens design for microscopes and ophthalmologic uses. His greatest contribution to scholarship was the development of mathematical models to explain gamma radiation and his work on developing a shielding against gamma radiation.</a:t>
            </a:r>
          </a:p>
          <a:p>
            <a:r>
              <a:rPr lang="en-GB" dirty="0">
                <a:latin typeface="Arial" panose="020B0604020202020204" pitchFamily="34" charset="0"/>
                <a:cs typeface="Arial" panose="020B0604020202020204" pitchFamily="34" charset="0"/>
              </a:rPr>
              <a:t>His other claim to fame came from working on the Manhattan Project. At the Manhattan Project, Wilkins worked with future Nobel laureate Eugene Wigner and made significant contributions to nuclear-reactor physics, now known as the Wilkins effect and the Wigner-Wilkins spectrum.</a:t>
            </a:r>
          </a:p>
        </p:txBody>
      </p:sp>
      <p:pic>
        <p:nvPicPr>
          <p:cNvPr id="4" name="Picture 3" descr="A person in a suit and tie&#10;&#10;Description automatically generated">
            <a:extLst>
              <a:ext uri="{FF2B5EF4-FFF2-40B4-BE49-F238E27FC236}">
                <a16:creationId xmlns:a16="http://schemas.microsoft.com/office/drawing/2014/main" id="{50714E25-01EE-4393-94C7-44E43DF9023B}"/>
              </a:ext>
            </a:extLst>
          </p:cNvPr>
          <p:cNvPicPr>
            <a:picLocks noChangeAspect="1"/>
          </p:cNvPicPr>
          <p:nvPr/>
        </p:nvPicPr>
        <p:blipFill>
          <a:blip r:embed="rId2"/>
          <a:stretch>
            <a:fillRect/>
          </a:stretch>
        </p:blipFill>
        <p:spPr>
          <a:xfrm>
            <a:off x="116157" y="64803"/>
            <a:ext cx="11991974" cy="3840447"/>
          </a:xfrm>
          <a:prstGeom prst="rect">
            <a:avLst/>
          </a:prstGeom>
        </p:spPr>
      </p:pic>
      <p:sp>
        <p:nvSpPr>
          <p:cNvPr id="13" name="TextBox 12">
            <a:extLst>
              <a:ext uri="{FF2B5EF4-FFF2-40B4-BE49-F238E27FC236}">
                <a16:creationId xmlns:a16="http://schemas.microsoft.com/office/drawing/2014/main" id="{5E08047B-AD45-4F99-970A-E4C5FF010B60}"/>
              </a:ext>
            </a:extLst>
          </p:cNvPr>
          <p:cNvSpPr txBox="1"/>
          <p:nvPr/>
        </p:nvSpPr>
        <p:spPr>
          <a:xfrm>
            <a:off x="5745984" y="3540314"/>
            <a:ext cx="6043963" cy="296785"/>
          </a:xfrm>
          <a:prstGeom prst="rect">
            <a:avLst/>
          </a:prstGeom>
          <a:solidFill>
            <a:schemeClr val="accent5"/>
          </a:solidFill>
        </p:spPr>
        <p:txBody>
          <a:bodyPr wrap="square" rtlCol="0">
            <a:spAutoFit/>
          </a:bodyPr>
          <a:lstStyle/>
          <a:p>
            <a:endParaRPr lang="en-GB" dirty="0"/>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a:blip r:embed="rId3"/>
          <a:stretch>
            <a:fillRect/>
          </a:stretch>
        </p:blipFill>
        <p:spPr>
          <a:xfrm>
            <a:off x="10470683" y="2000250"/>
            <a:ext cx="1353806" cy="1859584"/>
          </a:xfrm>
          <a:prstGeom prst="rect">
            <a:avLst/>
          </a:prstGeom>
        </p:spPr>
      </p:pic>
    </p:spTree>
    <p:extLst>
      <p:ext uri="{BB962C8B-B14F-4D97-AF65-F5344CB8AC3E}">
        <p14:creationId xmlns:p14="http://schemas.microsoft.com/office/powerpoint/2010/main" val="3164662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8" name="Rectangle 2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4111931"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7274" y="446007"/>
            <a:ext cx="4676305"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6862" y="3494844"/>
            <a:ext cx="2104001" cy="290779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Box 11">
            <a:extLst>
              <a:ext uri="{FF2B5EF4-FFF2-40B4-BE49-F238E27FC236}">
                <a16:creationId xmlns:a16="http://schemas.microsoft.com/office/drawing/2014/main" id="{1EC54261-568A-4EE6-9377-5D246E87A54E}"/>
              </a:ext>
            </a:extLst>
          </p:cNvPr>
          <p:cNvSpPr txBox="1"/>
          <p:nvPr/>
        </p:nvSpPr>
        <p:spPr>
          <a:xfrm>
            <a:off x="116157" y="4185063"/>
            <a:ext cx="11991974" cy="2585323"/>
          </a:xfrm>
          <a:prstGeom prst="rect">
            <a:avLst/>
          </a:prstGeom>
          <a:solidFill>
            <a:schemeClr val="accent5"/>
          </a:solidFill>
        </p:spPr>
        <p:txBody>
          <a:bodyPr wrap="square" rtlCol="0">
            <a:spAutoFit/>
          </a:bodyPr>
          <a:lstStyle/>
          <a:p>
            <a:pPr algn="just"/>
            <a:r>
              <a:rPr lang="en-GB" dirty="0">
                <a:latin typeface="Arial" panose="020B0604020202020204" pitchFamily="34" charset="0"/>
                <a:cs typeface="Arial" panose="020B0604020202020204" pitchFamily="34" charset="0"/>
              </a:rPr>
              <a:t>Often regarded as one of the most famous black inventors ever, McCoy was credited for 50 inventions over the span of his career.</a:t>
            </a: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In an effort to improve efficiency and eliminate the frequent stopping necessary for lubrication of trains, McCoy devised a method of automating the task. In 1872 he developed a “lubricating cup” that could automatically drip oil when and where needed — vital in avoiding sticking to the track. The lubricating cup met with enormous success and orders for it came in from railroad companies all over the country. It was so popular that when other inventors attempted to steal his idea and sell their own versions of the device, companies were not fooled. They insisted on the authentic device, calling it “the Real McCoy.”</a:t>
            </a:r>
          </a:p>
        </p:txBody>
      </p:sp>
      <p:pic>
        <p:nvPicPr>
          <p:cNvPr id="3" name="Picture 2" descr="A person in a suit and tie&#10;&#10;Description automatically generated">
            <a:extLst>
              <a:ext uri="{FF2B5EF4-FFF2-40B4-BE49-F238E27FC236}">
                <a16:creationId xmlns:a16="http://schemas.microsoft.com/office/drawing/2014/main" id="{D16B9A5C-405F-422B-88A7-DD3CB5D44719}"/>
              </a:ext>
            </a:extLst>
          </p:cNvPr>
          <p:cNvPicPr>
            <a:picLocks noChangeAspect="1"/>
          </p:cNvPicPr>
          <p:nvPr/>
        </p:nvPicPr>
        <p:blipFill>
          <a:blip r:embed="rId2"/>
          <a:stretch>
            <a:fillRect/>
          </a:stretch>
        </p:blipFill>
        <p:spPr>
          <a:xfrm>
            <a:off x="116157" y="112726"/>
            <a:ext cx="11959686" cy="4072337"/>
          </a:xfrm>
          <a:prstGeom prst="rect">
            <a:avLst/>
          </a:prstGeom>
        </p:spPr>
      </p:pic>
      <p:sp>
        <p:nvSpPr>
          <p:cNvPr id="13" name="TextBox 12">
            <a:extLst>
              <a:ext uri="{FF2B5EF4-FFF2-40B4-BE49-F238E27FC236}">
                <a16:creationId xmlns:a16="http://schemas.microsoft.com/office/drawing/2014/main" id="{5E08047B-AD45-4F99-970A-E4C5FF010B60}"/>
              </a:ext>
            </a:extLst>
          </p:cNvPr>
          <p:cNvSpPr txBox="1"/>
          <p:nvPr/>
        </p:nvSpPr>
        <p:spPr>
          <a:xfrm>
            <a:off x="5759609" y="3817313"/>
            <a:ext cx="6043963" cy="296785"/>
          </a:xfrm>
          <a:prstGeom prst="rect">
            <a:avLst/>
          </a:prstGeom>
          <a:solidFill>
            <a:schemeClr val="accent5"/>
          </a:solidFill>
        </p:spPr>
        <p:txBody>
          <a:bodyPr wrap="square" rtlCol="0">
            <a:spAutoFit/>
          </a:bodyPr>
          <a:lstStyle/>
          <a:p>
            <a:endParaRPr lang="en-GB" dirty="0"/>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a:blip r:embed="rId3"/>
          <a:stretch>
            <a:fillRect/>
          </a:stretch>
        </p:blipFill>
        <p:spPr>
          <a:xfrm>
            <a:off x="10302576" y="201108"/>
            <a:ext cx="1500996" cy="2061763"/>
          </a:xfrm>
          <a:prstGeom prst="rect">
            <a:avLst/>
          </a:prstGeom>
        </p:spPr>
      </p:pic>
    </p:spTree>
    <p:extLst>
      <p:ext uri="{BB962C8B-B14F-4D97-AF65-F5344CB8AC3E}">
        <p14:creationId xmlns:p14="http://schemas.microsoft.com/office/powerpoint/2010/main" val="3289748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8" name="Rectangle 2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4111931"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7274" y="446007"/>
            <a:ext cx="4676305"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6862" y="3494844"/>
            <a:ext cx="2104001" cy="290779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Box 11">
            <a:extLst>
              <a:ext uri="{FF2B5EF4-FFF2-40B4-BE49-F238E27FC236}">
                <a16:creationId xmlns:a16="http://schemas.microsoft.com/office/drawing/2014/main" id="{1EC54261-568A-4EE6-9377-5D246E87A54E}"/>
              </a:ext>
            </a:extLst>
          </p:cNvPr>
          <p:cNvSpPr txBox="1"/>
          <p:nvPr/>
        </p:nvSpPr>
        <p:spPr>
          <a:xfrm>
            <a:off x="116157" y="4747489"/>
            <a:ext cx="11991974" cy="2031325"/>
          </a:xfrm>
          <a:prstGeom prst="rect">
            <a:avLst/>
          </a:prstGeom>
          <a:solidFill>
            <a:schemeClr val="accent5"/>
          </a:solidFill>
        </p:spPr>
        <p:txBody>
          <a:bodyPr wrap="square" rtlCol="0">
            <a:spAutoFit/>
          </a:bodyPr>
          <a:lstStyle/>
          <a:p>
            <a:pPr algn="just"/>
            <a:r>
              <a:rPr lang="en-GB" dirty="0">
                <a:latin typeface="Arial" panose="020B0604020202020204" pitchFamily="34" charset="0"/>
                <a:cs typeface="Arial" panose="020B0604020202020204" pitchFamily="34" charset="0"/>
              </a:rPr>
              <a:t>Those who survived either of the World Wars thanks to a gas mask have Garrett Morgan to thank. Morgan first created the “safety hood” to help firefighters navigate </a:t>
            </a:r>
            <a:r>
              <a:rPr lang="en-GB" dirty="0" err="1">
                <a:latin typeface="Arial" panose="020B0604020202020204" pitchFamily="34" charset="0"/>
                <a:cs typeface="Arial" panose="020B0604020202020204" pitchFamily="34" charset="0"/>
              </a:rPr>
              <a:t>smokey</a:t>
            </a:r>
            <a:r>
              <a:rPr lang="en-GB" dirty="0">
                <a:latin typeface="Arial" panose="020B0604020202020204" pitchFamily="34" charset="0"/>
                <a:cs typeface="Arial" panose="020B0604020202020204" pitchFamily="34" charset="0"/>
              </a:rPr>
              <a:t> buildings, later modifying it to carry its own air supply— making it the world’s first effective gas masks.</a:t>
            </a: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He also had the good sense to add a third position to the traffic signal — yes, there was a time when traffic signals just said indicated “stop” or “go” — an addition that further reduced automobile accidents.</a:t>
            </a:r>
          </a:p>
          <a:p>
            <a:pPr algn="just"/>
            <a:endParaRPr lang="en-GB" dirty="0">
              <a:latin typeface="Arial" panose="020B0604020202020204" pitchFamily="34" charset="0"/>
              <a:cs typeface="Arial" panose="020B0604020202020204" pitchFamily="34" charset="0"/>
            </a:endParaRPr>
          </a:p>
        </p:txBody>
      </p:sp>
      <p:pic>
        <p:nvPicPr>
          <p:cNvPr id="4" name="Picture 3" descr="A person posing for the camera&#10;&#10;Description automatically generated">
            <a:extLst>
              <a:ext uri="{FF2B5EF4-FFF2-40B4-BE49-F238E27FC236}">
                <a16:creationId xmlns:a16="http://schemas.microsoft.com/office/drawing/2014/main" id="{F37EB33F-B88E-4653-8060-70550F33445D}"/>
              </a:ext>
            </a:extLst>
          </p:cNvPr>
          <p:cNvPicPr>
            <a:picLocks noChangeAspect="1"/>
          </p:cNvPicPr>
          <p:nvPr/>
        </p:nvPicPr>
        <p:blipFill>
          <a:blip r:embed="rId2"/>
          <a:stretch>
            <a:fillRect/>
          </a:stretch>
        </p:blipFill>
        <p:spPr>
          <a:xfrm>
            <a:off x="116156" y="78803"/>
            <a:ext cx="12075843" cy="4668686"/>
          </a:xfrm>
          <a:prstGeom prst="rect">
            <a:avLst/>
          </a:prstGeom>
        </p:spPr>
      </p:pic>
      <p:sp>
        <p:nvSpPr>
          <p:cNvPr id="13" name="TextBox 12">
            <a:extLst>
              <a:ext uri="{FF2B5EF4-FFF2-40B4-BE49-F238E27FC236}">
                <a16:creationId xmlns:a16="http://schemas.microsoft.com/office/drawing/2014/main" id="{5E08047B-AD45-4F99-970A-E4C5FF010B60}"/>
              </a:ext>
            </a:extLst>
          </p:cNvPr>
          <p:cNvSpPr txBox="1"/>
          <p:nvPr/>
        </p:nvSpPr>
        <p:spPr>
          <a:xfrm>
            <a:off x="5807234" y="4371311"/>
            <a:ext cx="6043963" cy="296785"/>
          </a:xfrm>
          <a:prstGeom prst="rect">
            <a:avLst/>
          </a:prstGeom>
          <a:solidFill>
            <a:schemeClr val="accent5"/>
          </a:solidFill>
        </p:spPr>
        <p:txBody>
          <a:bodyPr wrap="square" rtlCol="0">
            <a:spAutoFit/>
          </a:bodyPr>
          <a:lstStyle/>
          <a:p>
            <a:endParaRPr lang="en-GB" dirty="0"/>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a:blip r:embed="rId3"/>
          <a:stretch>
            <a:fillRect/>
          </a:stretch>
        </p:blipFill>
        <p:spPr>
          <a:xfrm>
            <a:off x="10425308" y="2676467"/>
            <a:ext cx="1478837" cy="2031325"/>
          </a:xfrm>
          <a:prstGeom prst="rect">
            <a:avLst/>
          </a:prstGeom>
        </p:spPr>
      </p:pic>
    </p:spTree>
    <p:extLst>
      <p:ext uri="{BB962C8B-B14F-4D97-AF65-F5344CB8AC3E}">
        <p14:creationId xmlns:p14="http://schemas.microsoft.com/office/powerpoint/2010/main" val="556593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8" name="Rectangle 2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4111931"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7274" y="446007"/>
            <a:ext cx="4676305"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6862" y="3494844"/>
            <a:ext cx="2104001" cy="290779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Box 11">
            <a:extLst>
              <a:ext uri="{FF2B5EF4-FFF2-40B4-BE49-F238E27FC236}">
                <a16:creationId xmlns:a16="http://schemas.microsoft.com/office/drawing/2014/main" id="{1EC54261-568A-4EE6-9377-5D246E87A54E}"/>
              </a:ext>
            </a:extLst>
          </p:cNvPr>
          <p:cNvSpPr txBox="1"/>
          <p:nvPr/>
        </p:nvSpPr>
        <p:spPr>
          <a:xfrm>
            <a:off x="82882" y="4716666"/>
            <a:ext cx="11991974" cy="2031325"/>
          </a:xfrm>
          <a:prstGeom prst="rect">
            <a:avLst/>
          </a:prstGeom>
          <a:solidFill>
            <a:schemeClr val="accent5"/>
          </a:solidFill>
        </p:spPr>
        <p:txBody>
          <a:bodyPr wrap="square" rtlCol="0">
            <a:spAutoFit/>
          </a:bodyPr>
          <a:lstStyle/>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Mary and her sister Mildred patented many practical inventions. They didn’t have technical education, but they were both exceptional at spotting ways to make peoples’ lives better. Together, they invented the sanitary belt. </a:t>
            </a: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Later, Mary invented the moisture-resistant pocket for the belt. While disabled from multiple sclerosis, Mary went on to invent the walker and the toilet-tissue holder.</a:t>
            </a:r>
          </a:p>
          <a:p>
            <a:pPr algn="just"/>
            <a:endParaRPr lang="en-GB" dirty="0">
              <a:latin typeface="Arial" panose="020B0604020202020204" pitchFamily="34" charset="0"/>
              <a:cs typeface="Arial" panose="020B0604020202020204" pitchFamily="34" charset="0"/>
            </a:endParaRPr>
          </a:p>
        </p:txBody>
      </p:sp>
      <p:pic>
        <p:nvPicPr>
          <p:cNvPr id="3" name="Picture 2" descr="A picture containing clothing, underwear, dress&#10;&#10;Description automatically generated">
            <a:extLst>
              <a:ext uri="{FF2B5EF4-FFF2-40B4-BE49-F238E27FC236}">
                <a16:creationId xmlns:a16="http://schemas.microsoft.com/office/drawing/2014/main" id="{A6AF92DB-4B8F-436E-A71F-758E38DA9F36}"/>
              </a:ext>
            </a:extLst>
          </p:cNvPr>
          <p:cNvPicPr>
            <a:picLocks noChangeAspect="1"/>
          </p:cNvPicPr>
          <p:nvPr/>
        </p:nvPicPr>
        <p:blipFill>
          <a:blip r:embed="rId2"/>
          <a:stretch>
            <a:fillRect/>
          </a:stretch>
        </p:blipFill>
        <p:spPr>
          <a:xfrm>
            <a:off x="82882" y="101198"/>
            <a:ext cx="11991973" cy="4646291"/>
          </a:xfrm>
          <a:prstGeom prst="rect">
            <a:avLst/>
          </a:prstGeom>
        </p:spPr>
      </p:pic>
      <p:sp>
        <p:nvSpPr>
          <p:cNvPr id="13" name="TextBox 12">
            <a:extLst>
              <a:ext uri="{FF2B5EF4-FFF2-40B4-BE49-F238E27FC236}">
                <a16:creationId xmlns:a16="http://schemas.microsoft.com/office/drawing/2014/main" id="{5E08047B-AD45-4F99-970A-E4C5FF010B60}"/>
              </a:ext>
            </a:extLst>
          </p:cNvPr>
          <p:cNvSpPr txBox="1"/>
          <p:nvPr/>
        </p:nvSpPr>
        <p:spPr>
          <a:xfrm>
            <a:off x="5685978" y="4363844"/>
            <a:ext cx="6043963" cy="296785"/>
          </a:xfrm>
          <a:prstGeom prst="rect">
            <a:avLst/>
          </a:prstGeom>
          <a:solidFill>
            <a:schemeClr val="accent5"/>
          </a:solidFill>
        </p:spPr>
        <p:txBody>
          <a:bodyPr wrap="square" rtlCol="0">
            <a:spAutoFit/>
          </a:bodyPr>
          <a:lstStyle/>
          <a:p>
            <a:endParaRPr lang="en-GB" dirty="0"/>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a:blip r:embed="rId3"/>
          <a:stretch>
            <a:fillRect/>
          </a:stretch>
        </p:blipFill>
        <p:spPr>
          <a:xfrm>
            <a:off x="10467974" y="2842316"/>
            <a:ext cx="1344159" cy="1846332"/>
          </a:xfrm>
          <a:prstGeom prst="rect">
            <a:avLst/>
          </a:prstGeom>
        </p:spPr>
      </p:pic>
    </p:spTree>
    <p:extLst>
      <p:ext uri="{BB962C8B-B14F-4D97-AF65-F5344CB8AC3E}">
        <p14:creationId xmlns:p14="http://schemas.microsoft.com/office/powerpoint/2010/main" val="2701082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8" name="Rectangle 2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4111931"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7274" y="446007"/>
            <a:ext cx="4676305"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6862" y="3494844"/>
            <a:ext cx="2104001" cy="290779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a:blip r:embed="rId2"/>
          <a:stretch>
            <a:fillRect/>
          </a:stretch>
        </p:blipFill>
        <p:spPr>
          <a:xfrm>
            <a:off x="9709633" y="3571850"/>
            <a:ext cx="1916397" cy="2733700"/>
          </a:xfrm>
          <a:prstGeom prst="rect">
            <a:avLst/>
          </a:prstGeom>
        </p:spPr>
      </p:pic>
      <p:pic>
        <p:nvPicPr>
          <p:cNvPr id="8201" name="Picture 9" descr="National Science and Technology Medals Foundation">
            <a:extLst>
              <a:ext uri="{FF2B5EF4-FFF2-40B4-BE49-F238E27FC236}">
                <a16:creationId xmlns:a16="http://schemas.microsoft.com/office/drawing/2014/main" id="{458F6F79-986F-44D4-B357-80AB78581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970" y="590909"/>
            <a:ext cx="3904108" cy="39041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5376DDE-986E-4829-AF13-F5FDD9FC80BD}"/>
              </a:ext>
            </a:extLst>
          </p:cNvPr>
          <p:cNvSpPr txBox="1"/>
          <p:nvPr/>
        </p:nvSpPr>
        <p:spPr>
          <a:xfrm>
            <a:off x="565970" y="4791075"/>
            <a:ext cx="3904108" cy="1231106"/>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FREDRICK MCKINLEY JONES</a:t>
            </a:r>
          </a:p>
          <a:p>
            <a:r>
              <a:rPr lang="en-GB" b="1" dirty="0">
                <a:latin typeface="Arial" panose="020B0604020202020204" pitchFamily="34" charset="0"/>
                <a:cs typeface="Arial" panose="020B0604020202020204" pitchFamily="34" charset="0"/>
              </a:rPr>
              <a:t>1940</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Invented Refrigerated Trucks</a:t>
            </a:r>
          </a:p>
        </p:txBody>
      </p:sp>
      <p:sp>
        <p:nvSpPr>
          <p:cNvPr id="7" name="TextBox 6">
            <a:extLst>
              <a:ext uri="{FF2B5EF4-FFF2-40B4-BE49-F238E27FC236}">
                <a16:creationId xmlns:a16="http://schemas.microsoft.com/office/drawing/2014/main" id="{66630A73-A91F-4942-9D8F-02F5C026B94D}"/>
              </a:ext>
            </a:extLst>
          </p:cNvPr>
          <p:cNvSpPr txBox="1"/>
          <p:nvPr/>
        </p:nvSpPr>
        <p:spPr>
          <a:xfrm>
            <a:off x="4757272" y="543758"/>
            <a:ext cx="4558177" cy="5355312"/>
          </a:xfrm>
          <a:prstGeom prst="rect">
            <a:avLst/>
          </a:prstGeom>
          <a:noFill/>
        </p:spPr>
        <p:txBody>
          <a:bodyPr wrap="square" rtlCol="0">
            <a:spAutoFit/>
          </a:bodyPr>
          <a:lstStyle/>
          <a:p>
            <a:pPr algn="just"/>
            <a:r>
              <a:rPr lang="en-GB" dirty="0">
                <a:latin typeface="Arial" panose="020B0604020202020204" pitchFamily="34" charset="0"/>
                <a:cs typeface="Arial" panose="020B0604020202020204" pitchFamily="34" charset="0"/>
              </a:rPr>
              <a:t>If your refrigerator has any produce from your local grocery store, then you can credit African-American inventor </a:t>
            </a:r>
            <a:r>
              <a:rPr lang="en-GB"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Frederick McKinley Jones</a:t>
            </a:r>
            <a:r>
              <a:rPr lang="en-GB" dirty="0">
                <a:latin typeface="Arial" panose="020B0604020202020204" pitchFamily="34" charset="0"/>
                <a:cs typeface="Arial" panose="020B0604020202020204" pitchFamily="34" charset="0"/>
              </a:rPr>
              <a:t>. </a:t>
            </a: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Jones took out more than 60 patents throughout his life, including a patent for the roof-mounted cooling system that’s used to refrigerate goods on trucks during extended transportation in the mid-1930s.</a:t>
            </a: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He received a patent for his invention in 1940, and co-founded the U.S. Thermo Control Company, later known as Thermo King. </a:t>
            </a: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The company was critical during World War II, helping to preserve blood, food and supplies during the war.</a:t>
            </a:r>
          </a:p>
        </p:txBody>
      </p:sp>
      <p:pic>
        <p:nvPicPr>
          <p:cNvPr id="8203" name="Picture 11" descr="Black Scientists in America- Frederick Jones | African american ...">
            <a:extLst>
              <a:ext uri="{FF2B5EF4-FFF2-40B4-BE49-F238E27FC236}">
                <a16:creationId xmlns:a16="http://schemas.microsoft.com/office/drawing/2014/main" id="{B47519F6-0CDB-493F-B9BB-60E19C909C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6862" y="455363"/>
            <a:ext cx="2104002" cy="2592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859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8" name="Rectangle 2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4111931"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7274" y="446007"/>
            <a:ext cx="4676305"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6862" y="3494844"/>
            <a:ext cx="2104001" cy="290779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a:blip r:embed="rId2"/>
          <a:stretch>
            <a:fillRect/>
          </a:stretch>
        </p:blipFill>
        <p:spPr>
          <a:xfrm>
            <a:off x="9709633" y="3571850"/>
            <a:ext cx="1916397" cy="2733700"/>
          </a:xfrm>
          <a:prstGeom prst="rect">
            <a:avLst/>
          </a:prstGeom>
        </p:spPr>
      </p:pic>
      <p:sp>
        <p:nvSpPr>
          <p:cNvPr id="6" name="TextBox 5">
            <a:extLst>
              <a:ext uri="{FF2B5EF4-FFF2-40B4-BE49-F238E27FC236}">
                <a16:creationId xmlns:a16="http://schemas.microsoft.com/office/drawing/2014/main" id="{15376DDE-986E-4829-AF13-F5FDD9FC80BD}"/>
              </a:ext>
            </a:extLst>
          </p:cNvPr>
          <p:cNvSpPr txBox="1"/>
          <p:nvPr/>
        </p:nvSpPr>
        <p:spPr>
          <a:xfrm>
            <a:off x="551398" y="4221791"/>
            <a:ext cx="3904108" cy="1508105"/>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ALEXANDER MILES</a:t>
            </a:r>
          </a:p>
          <a:p>
            <a:r>
              <a:rPr lang="en-GB" b="1" dirty="0">
                <a:latin typeface="Arial" panose="020B0604020202020204" pitchFamily="34" charset="0"/>
                <a:cs typeface="Arial" panose="020B0604020202020204" pitchFamily="34" charset="0"/>
              </a:rPr>
              <a:t>1887</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Invented Automatic Elevator Doors</a:t>
            </a:r>
          </a:p>
        </p:txBody>
      </p:sp>
      <p:sp>
        <p:nvSpPr>
          <p:cNvPr id="7" name="TextBox 6">
            <a:extLst>
              <a:ext uri="{FF2B5EF4-FFF2-40B4-BE49-F238E27FC236}">
                <a16:creationId xmlns:a16="http://schemas.microsoft.com/office/drawing/2014/main" id="{66630A73-A91F-4942-9D8F-02F5C026B94D}"/>
              </a:ext>
            </a:extLst>
          </p:cNvPr>
          <p:cNvSpPr txBox="1"/>
          <p:nvPr/>
        </p:nvSpPr>
        <p:spPr>
          <a:xfrm>
            <a:off x="4757272" y="543758"/>
            <a:ext cx="4558177" cy="5909310"/>
          </a:xfrm>
          <a:prstGeom prst="rect">
            <a:avLst/>
          </a:prstGeom>
          <a:noFill/>
        </p:spPr>
        <p:txBody>
          <a:bodyPr wrap="square" rtlCol="0">
            <a:spAutoFit/>
          </a:bodyPr>
          <a:lstStyle/>
          <a:p>
            <a:pPr algn="just"/>
            <a:r>
              <a:rPr lang="en-GB" dirty="0">
                <a:latin typeface="Arial" panose="020B0604020202020204" pitchFamily="34" charset="0"/>
                <a:cs typeface="Arial" panose="020B0604020202020204" pitchFamily="34" charset="0"/>
              </a:rPr>
              <a:t>The use of elevators in everyday life keeps people from committing to long and gruelling climbs up several flights of stairs. However, before the creation of elevator doors that close automatically, riding a lift was both complicated and risky. </a:t>
            </a: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Before automatic doors, people had to manually shut both the shaft and elevator doors before riding. Forgetting to do so led to multiple accidents as people fell down elevator shafts. </a:t>
            </a: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When the daughter of African-American inventor Alexander Miles almost fatally fell down the shaft, he took it upon himself to develop a solution. In 1887 he took out a patent for a mechanism that automatically opens and closes elevator shaft doors and his designs are largely reflected in elevators used today.</a:t>
            </a:r>
          </a:p>
        </p:txBody>
      </p:sp>
      <p:pic>
        <p:nvPicPr>
          <p:cNvPr id="3" name="Picture 2" descr="A person looking at the camera&#10;&#10;Description automatically generated">
            <a:extLst>
              <a:ext uri="{FF2B5EF4-FFF2-40B4-BE49-F238E27FC236}">
                <a16:creationId xmlns:a16="http://schemas.microsoft.com/office/drawing/2014/main" id="{1FBE45A4-2C8D-4F0C-B14E-66A8FC465AE3}"/>
              </a:ext>
            </a:extLst>
          </p:cNvPr>
          <p:cNvPicPr>
            <a:picLocks noChangeAspect="1"/>
          </p:cNvPicPr>
          <p:nvPr/>
        </p:nvPicPr>
        <p:blipFill>
          <a:blip r:embed="rId3"/>
          <a:stretch>
            <a:fillRect/>
          </a:stretch>
        </p:blipFill>
        <p:spPr>
          <a:xfrm>
            <a:off x="565969" y="661987"/>
            <a:ext cx="3889537" cy="3348038"/>
          </a:xfrm>
          <a:prstGeom prst="rect">
            <a:avLst/>
          </a:prstGeom>
        </p:spPr>
      </p:pic>
      <p:pic>
        <p:nvPicPr>
          <p:cNvPr id="15376" name="Picture 16" descr="28 days of Black Inventions: Automatic Elevator Door ...">
            <a:extLst>
              <a:ext uri="{FF2B5EF4-FFF2-40B4-BE49-F238E27FC236}">
                <a16:creationId xmlns:a16="http://schemas.microsoft.com/office/drawing/2014/main" id="{E9C36DAC-BC7B-4ABD-A25D-EB6A336FA9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6862" y="431006"/>
            <a:ext cx="2009168" cy="2829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022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8" name="Rectangle 2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4111931"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7274" y="446007"/>
            <a:ext cx="4676305"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6862" y="3494844"/>
            <a:ext cx="2104001" cy="290779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a:blip r:embed="rId2"/>
          <a:stretch>
            <a:fillRect/>
          </a:stretch>
        </p:blipFill>
        <p:spPr>
          <a:xfrm>
            <a:off x="9709633" y="3571850"/>
            <a:ext cx="1916397" cy="2733700"/>
          </a:xfrm>
          <a:prstGeom prst="rect">
            <a:avLst/>
          </a:prstGeom>
        </p:spPr>
      </p:pic>
      <p:sp>
        <p:nvSpPr>
          <p:cNvPr id="6" name="TextBox 5">
            <a:extLst>
              <a:ext uri="{FF2B5EF4-FFF2-40B4-BE49-F238E27FC236}">
                <a16:creationId xmlns:a16="http://schemas.microsoft.com/office/drawing/2014/main" id="{15376DDE-986E-4829-AF13-F5FDD9FC80BD}"/>
              </a:ext>
            </a:extLst>
          </p:cNvPr>
          <p:cNvSpPr txBox="1"/>
          <p:nvPr/>
        </p:nvSpPr>
        <p:spPr>
          <a:xfrm>
            <a:off x="551398" y="4221791"/>
            <a:ext cx="3904108" cy="1231106"/>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DR, JAMES E WEST</a:t>
            </a:r>
          </a:p>
          <a:p>
            <a:r>
              <a:rPr lang="en-GB" b="1" dirty="0">
                <a:latin typeface="Arial" panose="020B0604020202020204" pitchFamily="34" charset="0"/>
                <a:cs typeface="Arial" panose="020B0604020202020204" pitchFamily="34" charset="0"/>
              </a:rPr>
              <a:t>1964</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Co-Invented Electret Microphone</a:t>
            </a:r>
          </a:p>
        </p:txBody>
      </p:sp>
      <p:sp>
        <p:nvSpPr>
          <p:cNvPr id="7" name="TextBox 6">
            <a:extLst>
              <a:ext uri="{FF2B5EF4-FFF2-40B4-BE49-F238E27FC236}">
                <a16:creationId xmlns:a16="http://schemas.microsoft.com/office/drawing/2014/main" id="{66630A73-A91F-4942-9D8F-02F5C026B94D}"/>
              </a:ext>
            </a:extLst>
          </p:cNvPr>
          <p:cNvSpPr txBox="1"/>
          <p:nvPr/>
        </p:nvSpPr>
        <p:spPr>
          <a:xfrm>
            <a:off x="4757273" y="431006"/>
            <a:ext cx="4558177" cy="6109365"/>
          </a:xfrm>
          <a:prstGeom prst="rect">
            <a:avLst/>
          </a:prstGeom>
          <a:noFill/>
        </p:spPr>
        <p:txBody>
          <a:bodyPr wrap="square" rtlCol="0">
            <a:spAutoFit/>
          </a:bodyPr>
          <a:lstStyle/>
          <a:p>
            <a:pPr algn="just"/>
            <a:r>
              <a:rPr lang="en-GB" sz="1700" dirty="0">
                <a:latin typeface="Arial" panose="020B0604020202020204" pitchFamily="34" charset="0"/>
                <a:cs typeface="Arial" panose="020B0604020202020204" pitchFamily="34" charset="0"/>
              </a:rPr>
              <a:t>Even for those who aren’t quick to pick up the mic during karaoke, microphones are used every day to communicate over distances far and wide. And more than 90 percent of the microphones used today, including the microphones used in phones and cameras, use a microphone co-invented by a black man. </a:t>
            </a:r>
            <a:r>
              <a:rPr lang="en-GB" sz="1700" dirty="0" err="1">
                <a:latin typeface="Arial" panose="020B0604020202020204" pitchFamily="34" charset="0"/>
                <a:cs typeface="Arial" panose="020B0604020202020204" pitchFamily="34" charset="0"/>
              </a:rPr>
              <a:t>Dr.</a:t>
            </a:r>
            <a:r>
              <a:rPr lang="en-GB" sz="1700" dirty="0">
                <a:latin typeface="Arial" panose="020B0604020202020204" pitchFamily="34" charset="0"/>
                <a:cs typeface="Arial" panose="020B0604020202020204" pitchFamily="34" charset="0"/>
              </a:rPr>
              <a:t> </a:t>
            </a:r>
            <a:r>
              <a:rPr lang="en-GB" sz="1700"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James E. West</a:t>
            </a:r>
            <a:r>
              <a:rPr lang="en-GB" sz="1700" dirty="0">
                <a:latin typeface="Arial" panose="020B0604020202020204" pitchFamily="34" charset="0"/>
                <a:cs typeface="Arial" panose="020B0604020202020204" pitchFamily="34" charset="0"/>
              </a:rPr>
              <a:t> was tasked with creating a more sensitive and compact microphone while working at Bell Labs in 1960.</a:t>
            </a:r>
          </a:p>
          <a:p>
            <a:pPr algn="just"/>
            <a:r>
              <a:rPr lang="en-GB" sz="1700" dirty="0">
                <a:latin typeface="Arial" panose="020B0604020202020204" pitchFamily="34" charset="0"/>
                <a:cs typeface="Arial" panose="020B0604020202020204" pitchFamily="34" charset="0"/>
              </a:rPr>
              <a:t>Along with his German colleague Gerhard Sessler, West invented the foil electret microphone, which was considerably less expensive to produce than the typically used condenser microphones. Two years after it was invented, the final model of the microphone was developed and in 1964 they patented the landmark invention. Only four years later, the new microphone was in wide production was used in hearing aids, tape recorders, most telephones and baby monitors.</a:t>
            </a:r>
          </a:p>
        </p:txBody>
      </p:sp>
      <p:pic>
        <p:nvPicPr>
          <p:cNvPr id="16387" name="Picture 3" descr="Dr. James E. West Electret Microphone Inventor Ninety percent of ...">
            <a:extLst>
              <a:ext uri="{FF2B5EF4-FFF2-40B4-BE49-F238E27FC236}">
                <a16:creationId xmlns:a16="http://schemas.microsoft.com/office/drawing/2014/main" id="{20CAA625-835A-4945-A230-A61E98FEA5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954" y="551068"/>
            <a:ext cx="2743527" cy="3211308"/>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Microphone Clipart Studio Microphone - Studio Microphone Clipart ...">
            <a:extLst>
              <a:ext uri="{FF2B5EF4-FFF2-40B4-BE49-F238E27FC236}">
                <a16:creationId xmlns:a16="http://schemas.microsoft.com/office/drawing/2014/main" id="{7CF3B5E5-6A93-4BAF-94BF-1977C22A76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9633" y="431005"/>
            <a:ext cx="1916397" cy="2907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240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8" name="Rectangle 2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4111931"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7274" y="446007"/>
            <a:ext cx="4676305"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6862" y="3494844"/>
            <a:ext cx="2104001" cy="290779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a:blip r:embed="rId2"/>
          <a:stretch>
            <a:fillRect/>
          </a:stretch>
        </p:blipFill>
        <p:spPr>
          <a:xfrm>
            <a:off x="9709633" y="3571850"/>
            <a:ext cx="1916397" cy="2733700"/>
          </a:xfrm>
          <a:prstGeom prst="rect">
            <a:avLst/>
          </a:prstGeom>
        </p:spPr>
      </p:pic>
      <p:sp>
        <p:nvSpPr>
          <p:cNvPr id="6" name="TextBox 5">
            <a:extLst>
              <a:ext uri="{FF2B5EF4-FFF2-40B4-BE49-F238E27FC236}">
                <a16:creationId xmlns:a16="http://schemas.microsoft.com/office/drawing/2014/main" id="{15376DDE-986E-4829-AF13-F5FDD9FC80BD}"/>
              </a:ext>
            </a:extLst>
          </p:cNvPr>
          <p:cNvSpPr txBox="1"/>
          <p:nvPr/>
        </p:nvSpPr>
        <p:spPr>
          <a:xfrm>
            <a:off x="669882" y="4838322"/>
            <a:ext cx="3904108" cy="1508105"/>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MARK DEAN</a:t>
            </a:r>
          </a:p>
          <a:p>
            <a:r>
              <a:rPr lang="en-GB" b="1" dirty="0">
                <a:latin typeface="Arial" panose="020B0604020202020204" pitchFamily="34" charset="0"/>
                <a:cs typeface="Arial" panose="020B0604020202020204" pitchFamily="34" charset="0"/>
              </a:rPr>
              <a:t>1980 &amp; 1999</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Co-Invented Colour IBM PC Monitor and Gigahertz Chip</a:t>
            </a:r>
          </a:p>
        </p:txBody>
      </p:sp>
      <p:sp>
        <p:nvSpPr>
          <p:cNvPr id="7" name="TextBox 6">
            <a:extLst>
              <a:ext uri="{FF2B5EF4-FFF2-40B4-BE49-F238E27FC236}">
                <a16:creationId xmlns:a16="http://schemas.microsoft.com/office/drawing/2014/main" id="{66630A73-A91F-4942-9D8F-02F5C026B94D}"/>
              </a:ext>
            </a:extLst>
          </p:cNvPr>
          <p:cNvSpPr txBox="1"/>
          <p:nvPr/>
        </p:nvSpPr>
        <p:spPr>
          <a:xfrm>
            <a:off x="4662441" y="1094187"/>
            <a:ext cx="4558177" cy="4801314"/>
          </a:xfrm>
          <a:prstGeom prst="rect">
            <a:avLst/>
          </a:prstGeom>
          <a:noFill/>
        </p:spPr>
        <p:txBody>
          <a:bodyPr wrap="square" rtlCol="0">
            <a:spAutoFit/>
          </a:bodyPr>
          <a:lstStyle/>
          <a:p>
            <a:pPr algn="just"/>
            <a:r>
              <a:rPr lang="en-GB" dirty="0">
                <a:latin typeface="Arial" panose="020B0604020202020204" pitchFamily="34" charset="0"/>
                <a:cs typeface="Arial" panose="020B0604020202020204" pitchFamily="34" charset="0"/>
              </a:rPr>
              <a:t>Before flat screens and hi-definition LCD monitors were the norm, PC computers with limited processing power.  That all changed thanks to black inventor and engineer Mark Dean.  Dean began working for IBM as a chief engineer in the early 1980s, making up a team of 12 people who would develop the first IBM PC.  </a:t>
            </a: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In addition to helping create IBM’s original machine in his early years with the company, he also worked to develop the colour monitor and led the team that developed the first gigahertz processor.  This massive chip, built in 1999, would allow for the higher processing rates at faster speeds within the PCs.</a:t>
            </a:r>
          </a:p>
        </p:txBody>
      </p:sp>
      <p:pic>
        <p:nvPicPr>
          <p:cNvPr id="17411" name="Picture 3" descr="IBM chief, Dr Mark Dean: The PC is dead | Daily Mail Online">
            <a:extLst>
              <a:ext uri="{FF2B5EF4-FFF2-40B4-BE49-F238E27FC236}">
                <a16:creationId xmlns:a16="http://schemas.microsoft.com/office/drawing/2014/main" id="{CBD0C2BE-9CAC-4BAA-84EF-0D4601C57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551" y="514349"/>
            <a:ext cx="2971801" cy="3986005"/>
          </a:xfrm>
          <a:prstGeom prst="rect">
            <a:avLst/>
          </a:prstGeom>
          <a:noFill/>
          <a:extLst>
            <a:ext uri="{909E8E84-426E-40DD-AFC4-6F175D3DCCD1}">
              <a14:hiddenFill xmlns:a14="http://schemas.microsoft.com/office/drawing/2010/main">
                <a:solidFill>
                  <a:srgbClr val="FFFFFF"/>
                </a:solidFill>
              </a14:hiddenFill>
            </a:ext>
          </a:extLst>
        </p:spPr>
      </p:pic>
      <p:pic>
        <p:nvPicPr>
          <p:cNvPr id="17437" name="Picture 29" descr="IBM Color Display Model 5153, 13&quot; CRT (1981-86) - Digital Image ...">
            <a:extLst>
              <a:ext uri="{FF2B5EF4-FFF2-40B4-BE49-F238E27FC236}">
                <a16:creationId xmlns:a16="http://schemas.microsoft.com/office/drawing/2014/main" id="{1F358CD8-C707-4A53-AE1F-F59A0C86EC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2824" y="655389"/>
            <a:ext cx="2023206" cy="2459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96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8" name="Rectangle 2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4111931"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7274" y="446007"/>
            <a:ext cx="4676305"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6862" y="3494844"/>
            <a:ext cx="2104001" cy="290779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a:blip r:embed="rId2"/>
          <a:stretch>
            <a:fillRect/>
          </a:stretch>
        </p:blipFill>
        <p:spPr>
          <a:xfrm>
            <a:off x="9709633" y="3571850"/>
            <a:ext cx="1916397" cy="2733700"/>
          </a:xfrm>
          <a:prstGeom prst="rect">
            <a:avLst/>
          </a:prstGeom>
        </p:spPr>
      </p:pic>
      <p:sp>
        <p:nvSpPr>
          <p:cNvPr id="6" name="TextBox 5">
            <a:extLst>
              <a:ext uri="{FF2B5EF4-FFF2-40B4-BE49-F238E27FC236}">
                <a16:creationId xmlns:a16="http://schemas.microsoft.com/office/drawing/2014/main" id="{15376DDE-986E-4829-AF13-F5FDD9FC80BD}"/>
              </a:ext>
            </a:extLst>
          </p:cNvPr>
          <p:cNvSpPr txBox="1"/>
          <p:nvPr/>
        </p:nvSpPr>
        <p:spPr>
          <a:xfrm>
            <a:off x="669882" y="4456940"/>
            <a:ext cx="3904108" cy="1538883"/>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GEORGE WASHINGTON CARVER</a:t>
            </a:r>
          </a:p>
          <a:p>
            <a:r>
              <a:rPr lang="en-GB" b="1" dirty="0">
                <a:latin typeface="Arial" panose="020B0604020202020204" pitchFamily="34" charset="0"/>
                <a:cs typeface="Arial" panose="020B0604020202020204" pitchFamily="34" charset="0"/>
              </a:rPr>
              <a:t>C1864 - 1943</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Scientist and Inventor</a:t>
            </a:r>
          </a:p>
        </p:txBody>
      </p:sp>
      <p:sp>
        <p:nvSpPr>
          <p:cNvPr id="7" name="TextBox 6">
            <a:extLst>
              <a:ext uri="{FF2B5EF4-FFF2-40B4-BE49-F238E27FC236}">
                <a16:creationId xmlns:a16="http://schemas.microsoft.com/office/drawing/2014/main" id="{66630A73-A91F-4942-9D8F-02F5C026B94D}"/>
              </a:ext>
            </a:extLst>
          </p:cNvPr>
          <p:cNvSpPr txBox="1"/>
          <p:nvPr/>
        </p:nvSpPr>
        <p:spPr>
          <a:xfrm>
            <a:off x="4743235" y="331439"/>
            <a:ext cx="4558177" cy="6186309"/>
          </a:xfrm>
          <a:prstGeom prst="rect">
            <a:avLst/>
          </a:prstGeom>
          <a:noFill/>
        </p:spPr>
        <p:txBody>
          <a:bodyPr wrap="square" rtlCol="0">
            <a:spAutoFit/>
          </a:bodyPr>
          <a:lstStyle/>
          <a:p>
            <a:pPr algn="just"/>
            <a:r>
              <a:rPr lang="en-GB" dirty="0"/>
              <a:t>C</a:t>
            </a:r>
            <a:r>
              <a:rPr lang="en-GB" dirty="0">
                <a:latin typeface="Arial" panose="020B0604020202020204" pitchFamily="34" charset="0"/>
                <a:cs typeface="Arial" panose="020B0604020202020204" pitchFamily="34" charset="0"/>
              </a:rPr>
              <a:t>arver was born a slave and was raised by his family's white masters. He was accepted into one college, but was turned away when he showed up for classes and the school's officials realized he was black. He would eventually become the first black student and the first black faculty member at what is now Iowa State University and went on to become a well-respected botanist.</a:t>
            </a: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Carver developed techniques to improve soils depleted by repeated plantings of </a:t>
            </a:r>
            <a:r>
              <a:rPr lang="en-GB" dirty="0">
                <a:latin typeface="Arial" panose="020B0604020202020204" pitchFamily="34" charset="0"/>
                <a:cs typeface="Arial" panose="020B0604020202020204" pitchFamily="34" charset="0"/>
                <a:hlinkClick r:id="rId3" tooltip="Cotton">
                  <a:extLst>
                    <a:ext uri="{A12FA001-AC4F-418D-AE19-62706E023703}">
                      <ahyp:hlinkClr xmlns:ahyp="http://schemas.microsoft.com/office/drawing/2018/hyperlinkcolor" val="tx"/>
                    </a:ext>
                  </a:extLst>
                </a:hlinkClick>
              </a:rPr>
              <a:t>cotton</a:t>
            </a:r>
            <a:r>
              <a:rPr lang="en-GB" dirty="0">
                <a:latin typeface="Arial" panose="020B0604020202020204" pitchFamily="34" charset="0"/>
                <a:cs typeface="Arial" panose="020B0604020202020204" pitchFamily="34" charset="0"/>
              </a:rPr>
              <a:t>. Together with other agricultural experts, he urged farmers to restore </a:t>
            </a:r>
            <a:r>
              <a:rPr lang="en-GB" dirty="0">
                <a:latin typeface="Arial" panose="020B0604020202020204" pitchFamily="34" charset="0"/>
                <a:cs typeface="Arial" panose="020B0604020202020204" pitchFamily="34" charset="0"/>
                <a:hlinkClick r:id="rId4" tooltip="Nitrogen">
                  <a:extLst>
                    <a:ext uri="{A12FA001-AC4F-418D-AE19-62706E023703}">
                      <ahyp:hlinkClr xmlns:ahyp="http://schemas.microsoft.com/office/drawing/2018/hyperlinkcolor" val="tx"/>
                    </a:ext>
                  </a:extLst>
                </a:hlinkClick>
              </a:rPr>
              <a:t>nitrogen</a:t>
            </a:r>
            <a:r>
              <a:rPr lang="en-GB" dirty="0">
                <a:latin typeface="Arial" panose="020B0604020202020204" pitchFamily="34" charset="0"/>
                <a:cs typeface="Arial" panose="020B0604020202020204" pitchFamily="34" charset="0"/>
              </a:rPr>
              <a:t> to their soils by practicing systematic </a:t>
            </a:r>
            <a:r>
              <a:rPr lang="en-GB" dirty="0">
                <a:latin typeface="Arial" panose="020B0604020202020204" pitchFamily="34" charset="0"/>
                <a:cs typeface="Arial" panose="020B0604020202020204" pitchFamily="34" charset="0"/>
                <a:hlinkClick r:id="rId5" tooltip="Crop rotation">
                  <a:extLst>
                    <a:ext uri="{A12FA001-AC4F-418D-AE19-62706E023703}">
                      <ahyp:hlinkClr xmlns:ahyp="http://schemas.microsoft.com/office/drawing/2018/hyperlinkcolor" val="tx"/>
                    </a:ext>
                  </a:extLst>
                </a:hlinkClick>
              </a:rPr>
              <a:t>crop rotation</a:t>
            </a:r>
            <a:r>
              <a:rPr lang="en-GB" dirty="0">
                <a:latin typeface="Arial" panose="020B0604020202020204" pitchFamily="34" charset="0"/>
                <a:cs typeface="Arial" panose="020B0604020202020204" pitchFamily="34" charset="0"/>
              </a:rPr>
              <a:t>: alternating cotton crops with plantings of </a:t>
            </a:r>
            <a:r>
              <a:rPr lang="en-GB" dirty="0">
                <a:latin typeface="Arial" panose="020B0604020202020204" pitchFamily="34" charset="0"/>
                <a:cs typeface="Arial" panose="020B0604020202020204" pitchFamily="34" charset="0"/>
                <a:hlinkClick r:id="rId6" tooltip="Sweet potatoes">
                  <a:extLst>
                    <a:ext uri="{A12FA001-AC4F-418D-AE19-62706E023703}">
                      <ahyp:hlinkClr xmlns:ahyp="http://schemas.microsoft.com/office/drawing/2018/hyperlinkcolor" val="tx"/>
                    </a:ext>
                  </a:extLst>
                </a:hlinkClick>
              </a:rPr>
              <a:t>sweet potatoes</a:t>
            </a:r>
            <a:r>
              <a:rPr lang="en-GB" dirty="0">
                <a:latin typeface="Arial" panose="020B0604020202020204" pitchFamily="34" charset="0"/>
                <a:cs typeface="Arial" panose="020B0604020202020204" pitchFamily="34" charset="0"/>
              </a:rPr>
              <a:t> or </a:t>
            </a:r>
            <a:r>
              <a:rPr lang="en-GB" dirty="0">
                <a:latin typeface="Arial" panose="020B0604020202020204" pitchFamily="34" charset="0"/>
                <a:cs typeface="Arial" panose="020B0604020202020204" pitchFamily="34" charset="0"/>
                <a:hlinkClick r:id="rId7" tooltip="Legumes">
                  <a:extLst>
                    <a:ext uri="{A12FA001-AC4F-418D-AE19-62706E023703}">
                      <ahyp:hlinkClr xmlns:ahyp="http://schemas.microsoft.com/office/drawing/2018/hyperlinkcolor" val="tx"/>
                    </a:ext>
                  </a:extLst>
                </a:hlinkClick>
              </a:rPr>
              <a:t>legumes</a:t>
            </a:r>
            <a:r>
              <a:rPr lang="en-GB" dirty="0">
                <a:latin typeface="Arial" panose="020B0604020202020204" pitchFamily="34" charset="0"/>
                <a:cs typeface="Arial" panose="020B0604020202020204" pitchFamily="34" charset="0"/>
              </a:rPr>
              <a:t> (such as </a:t>
            </a:r>
            <a:r>
              <a:rPr lang="en-GB" dirty="0">
                <a:latin typeface="Arial" panose="020B0604020202020204" pitchFamily="34" charset="0"/>
                <a:cs typeface="Arial" panose="020B0604020202020204" pitchFamily="34" charset="0"/>
                <a:hlinkClick r:id="rId8" tooltip="Peanut">
                  <a:extLst>
                    <a:ext uri="{A12FA001-AC4F-418D-AE19-62706E023703}">
                      <ahyp:hlinkClr xmlns:ahyp="http://schemas.microsoft.com/office/drawing/2018/hyperlinkcolor" val="tx"/>
                    </a:ext>
                  </a:extLst>
                </a:hlinkClick>
              </a:rPr>
              <a:t>peanuts</a:t>
            </a:r>
            <a:r>
              <a:rPr lang="en-GB"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hlinkClick r:id="rId9" tooltip="Soybean">
                  <a:extLst>
                    <a:ext uri="{A12FA001-AC4F-418D-AE19-62706E023703}">
                      <ahyp:hlinkClr xmlns:ahyp="http://schemas.microsoft.com/office/drawing/2018/hyperlinkcolor" val="tx"/>
                    </a:ext>
                  </a:extLst>
                </a:hlinkClick>
              </a:rPr>
              <a:t>soybeans</a:t>
            </a:r>
            <a:r>
              <a:rPr lang="en-GB" dirty="0">
                <a:latin typeface="Arial" panose="020B0604020202020204" pitchFamily="34" charset="0"/>
                <a:cs typeface="Arial" panose="020B0604020202020204" pitchFamily="34" charset="0"/>
              </a:rPr>
              <a:t> and </a:t>
            </a:r>
            <a:r>
              <a:rPr lang="en-GB" dirty="0">
                <a:latin typeface="Arial" panose="020B0604020202020204" pitchFamily="34" charset="0"/>
                <a:cs typeface="Arial" panose="020B0604020202020204" pitchFamily="34" charset="0"/>
                <a:hlinkClick r:id="rId10" tooltip="Cowpea">
                  <a:extLst>
                    <a:ext uri="{A12FA001-AC4F-418D-AE19-62706E023703}">
                      <ahyp:hlinkClr xmlns:ahyp="http://schemas.microsoft.com/office/drawing/2018/hyperlinkcolor" val="tx"/>
                    </a:ext>
                  </a:extLst>
                </a:hlinkClick>
              </a:rPr>
              <a:t>cowpeas</a:t>
            </a:r>
            <a:r>
              <a:rPr lang="en-GB" dirty="0">
                <a:latin typeface="Arial" panose="020B0604020202020204" pitchFamily="34" charset="0"/>
                <a:cs typeface="Arial" panose="020B0604020202020204" pitchFamily="34" charset="0"/>
              </a:rPr>
              <a:t>). These crops both restored nitrogen to the soil and were good for human consumption.</a:t>
            </a:r>
          </a:p>
        </p:txBody>
      </p:sp>
      <p:pic>
        <p:nvPicPr>
          <p:cNvPr id="3" name="Picture 2" descr="A person wearing a suit and tie looking at the camera&#10;&#10;Description automatically generated">
            <a:extLst>
              <a:ext uri="{FF2B5EF4-FFF2-40B4-BE49-F238E27FC236}">
                <a16:creationId xmlns:a16="http://schemas.microsoft.com/office/drawing/2014/main" id="{711758D2-23AD-4925-A25F-8172559237BB}"/>
              </a:ext>
            </a:extLst>
          </p:cNvPr>
          <p:cNvPicPr>
            <a:picLocks noChangeAspect="1"/>
          </p:cNvPicPr>
          <p:nvPr/>
        </p:nvPicPr>
        <p:blipFill>
          <a:blip r:embed="rId11"/>
          <a:stretch>
            <a:fillRect/>
          </a:stretch>
        </p:blipFill>
        <p:spPr>
          <a:xfrm>
            <a:off x="762000" y="666700"/>
            <a:ext cx="3543350" cy="3543350"/>
          </a:xfrm>
          <a:prstGeom prst="rect">
            <a:avLst/>
          </a:prstGeom>
        </p:spPr>
      </p:pic>
      <p:pic>
        <p:nvPicPr>
          <p:cNvPr id="5" name="Picture 4" descr="An old photo of a person&#10;&#10;Description automatically generated">
            <a:extLst>
              <a:ext uri="{FF2B5EF4-FFF2-40B4-BE49-F238E27FC236}">
                <a16:creationId xmlns:a16="http://schemas.microsoft.com/office/drawing/2014/main" id="{EB245397-01BD-4E7F-AD69-6C9B8686B9E9}"/>
              </a:ext>
            </a:extLst>
          </p:cNvPr>
          <p:cNvPicPr>
            <a:picLocks noChangeAspect="1"/>
          </p:cNvPicPr>
          <p:nvPr/>
        </p:nvPicPr>
        <p:blipFill>
          <a:blip r:embed="rId12"/>
          <a:stretch>
            <a:fillRect/>
          </a:stretch>
        </p:blipFill>
        <p:spPr>
          <a:xfrm>
            <a:off x="9615830" y="446007"/>
            <a:ext cx="2104001" cy="2706936"/>
          </a:xfrm>
          <a:prstGeom prst="rect">
            <a:avLst/>
          </a:prstGeom>
        </p:spPr>
      </p:pic>
    </p:spTree>
    <p:extLst>
      <p:ext uri="{BB962C8B-B14F-4D97-AF65-F5344CB8AC3E}">
        <p14:creationId xmlns:p14="http://schemas.microsoft.com/office/powerpoint/2010/main" val="58582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8" name="Rectangle 2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4111931"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7274" y="446007"/>
            <a:ext cx="4676305"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6862" y="3494844"/>
            <a:ext cx="2104001" cy="290779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26" name="Picture 2" descr="Image for post">
            <a:extLst>
              <a:ext uri="{FF2B5EF4-FFF2-40B4-BE49-F238E27FC236}">
                <a16:creationId xmlns:a16="http://schemas.microsoft.com/office/drawing/2014/main" id="{00FBA1E4-A027-4B8D-8885-F5542288B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86361"/>
            <a:ext cx="11836400" cy="47493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71E8A1C-DD63-4331-B92D-2F020A85BDF0}"/>
              </a:ext>
            </a:extLst>
          </p:cNvPr>
          <p:cNvSpPr txBox="1"/>
          <p:nvPr/>
        </p:nvSpPr>
        <p:spPr>
          <a:xfrm>
            <a:off x="5676900" y="4373374"/>
            <a:ext cx="6043963" cy="296785"/>
          </a:xfrm>
          <a:prstGeom prst="rect">
            <a:avLst/>
          </a:prstGeom>
          <a:solidFill>
            <a:schemeClr val="accent5"/>
          </a:solidFill>
        </p:spPr>
        <p:txBody>
          <a:bodyPr wrap="square" rtlCol="0">
            <a:spAutoFit/>
          </a:bodyPr>
          <a:lstStyle/>
          <a:p>
            <a:endParaRPr lang="en-GB" dirty="0"/>
          </a:p>
        </p:txBody>
      </p:sp>
      <p:sp>
        <p:nvSpPr>
          <p:cNvPr id="12" name="TextBox 11">
            <a:extLst>
              <a:ext uri="{FF2B5EF4-FFF2-40B4-BE49-F238E27FC236}">
                <a16:creationId xmlns:a16="http://schemas.microsoft.com/office/drawing/2014/main" id="{1EC54261-568A-4EE6-9377-5D246E87A54E}"/>
              </a:ext>
            </a:extLst>
          </p:cNvPr>
          <p:cNvSpPr txBox="1"/>
          <p:nvPr/>
        </p:nvSpPr>
        <p:spPr>
          <a:xfrm>
            <a:off x="177800" y="4823692"/>
            <a:ext cx="11836400" cy="1923604"/>
          </a:xfrm>
          <a:prstGeom prst="rect">
            <a:avLst/>
          </a:prstGeom>
          <a:solidFill>
            <a:schemeClr val="accent5"/>
          </a:solidFill>
        </p:spPr>
        <p:txBody>
          <a:bodyPr wrap="square" rtlCol="0">
            <a:spAutoFit/>
          </a:bodyPr>
          <a:lstStyle/>
          <a:p>
            <a:pPr algn="just"/>
            <a:r>
              <a:rPr lang="en-GB" sz="1700" dirty="0" err="1">
                <a:latin typeface="Arial" panose="020B0604020202020204" pitchFamily="34" charset="0"/>
                <a:cs typeface="Arial" panose="020B0604020202020204" pitchFamily="34" charset="0"/>
              </a:rPr>
              <a:t>Dr.</a:t>
            </a:r>
            <a:r>
              <a:rPr lang="en-GB" sz="1700" dirty="0">
                <a:latin typeface="Arial" panose="020B0604020202020204" pitchFamily="34" charset="0"/>
                <a:cs typeface="Arial" panose="020B0604020202020204" pitchFamily="34" charset="0"/>
              </a:rPr>
              <a:t> Shirley Jackson is an American physicist who received her Ph.D. from the Massachusetts Institute of Technology in 1973. She was the first African-American woman to earn a doctorate in nuclear physics at MIT. In addition to her lengthy list of academic achievements, she also has an impressive number of inventions under her belt.</a:t>
            </a:r>
          </a:p>
          <a:p>
            <a:pPr algn="just"/>
            <a:endParaRPr lang="en-GB" sz="1700" dirty="0">
              <a:latin typeface="Arial" panose="020B0604020202020204" pitchFamily="34" charset="0"/>
              <a:cs typeface="Arial" panose="020B0604020202020204" pitchFamily="34" charset="0"/>
            </a:endParaRPr>
          </a:p>
          <a:p>
            <a:pPr algn="just"/>
            <a:r>
              <a:rPr lang="en-GB" sz="1700" dirty="0">
                <a:latin typeface="Arial" panose="020B0604020202020204" pitchFamily="34" charset="0"/>
                <a:cs typeface="Arial" panose="020B0604020202020204" pitchFamily="34" charset="0"/>
              </a:rPr>
              <a:t>Her experiments with theoretical physics paved the way for numerous developments in the telecommunication space including the touch-tone telephone, the portable fax, caller ID, call waiting, and the </a:t>
            </a:r>
            <a:r>
              <a:rPr lang="en-GB" sz="1700" dirty="0" err="1">
                <a:latin typeface="Arial" panose="020B0604020202020204" pitchFamily="34" charset="0"/>
                <a:cs typeface="Arial" panose="020B0604020202020204" pitchFamily="34" charset="0"/>
              </a:rPr>
              <a:t>fiber</a:t>
            </a:r>
            <a:r>
              <a:rPr lang="en-GB" sz="1700" dirty="0">
                <a:latin typeface="Arial" panose="020B0604020202020204" pitchFamily="34" charset="0"/>
                <a:cs typeface="Arial" panose="020B0604020202020204" pitchFamily="34" charset="0"/>
              </a:rPr>
              <a:t>-optic cable.</a:t>
            </a:r>
          </a:p>
          <a:p>
            <a:pPr algn="just"/>
            <a:r>
              <a:rPr lang="en-GB" sz="1700" dirty="0">
                <a:latin typeface="Arial" panose="020B0604020202020204" pitchFamily="34" charset="0"/>
                <a:cs typeface="Arial" panose="020B0604020202020204" pitchFamily="34" charset="0"/>
              </a:rPr>
              <a:t>Today, </a:t>
            </a:r>
            <a:r>
              <a:rPr lang="en-GB" sz="1700" dirty="0" err="1">
                <a:latin typeface="Arial" panose="020B0604020202020204" pitchFamily="34" charset="0"/>
                <a:cs typeface="Arial" panose="020B0604020202020204" pitchFamily="34" charset="0"/>
              </a:rPr>
              <a:t>Dr.</a:t>
            </a:r>
            <a:r>
              <a:rPr lang="en-GB" sz="1700" dirty="0">
                <a:latin typeface="Arial" panose="020B0604020202020204" pitchFamily="34" charset="0"/>
                <a:cs typeface="Arial" panose="020B0604020202020204" pitchFamily="34" charset="0"/>
              </a:rPr>
              <a:t> Shirley Jackson is the 18th president of Rensselaer Polytechnic Institute in Troy, New York.</a:t>
            </a:r>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a:blip r:embed="rId3"/>
          <a:stretch>
            <a:fillRect/>
          </a:stretch>
        </p:blipFill>
        <p:spPr>
          <a:xfrm>
            <a:off x="10162889" y="2200275"/>
            <a:ext cx="1567052" cy="2469884"/>
          </a:xfrm>
          <a:prstGeom prst="rect">
            <a:avLst/>
          </a:prstGeom>
        </p:spPr>
      </p:pic>
    </p:spTree>
    <p:extLst>
      <p:ext uri="{BB962C8B-B14F-4D97-AF65-F5344CB8AC3E}">
        <p14:creationId xmlns:p14="http://schemas.microsoft.com/office/powerpoint/2010/main" val="2342759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8" name="Rectangle 2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4111931"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7274" y="446007"/>
            <a:ext cx="4676305"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6862" y="3494844"/>
            <a:ext cx="2104001" cy="290779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a:blip r:embed="rId2"/>
          <a:stretch>
            <a:fillRect/>
          </a:stretch>
        </p:blipFill>
        <p:spPr>
          <a:xfrm>
            <a:off x="9709633" y="3571850"/>
            <a:ext cx="1916397" cy="2733700"/>
          </a:xfrm>
          <a:prstGeom prst="rect">
            <a:avLst/>
          </a:prstGeom>
        </p:spPr>
      </p:pic>
      <p:sp>
        <p:nvSpPr>
          <p:cNvPr id="6" name="TextBox 5">
            <a:extLst>
              <a:ext uri="{FF2B5EF4-FFF2-40B4-BE49-F238E27FC236}">
                <a16:creationId xmlns:a16="http://schemas.microsoft.com/office/drawing/2014/main" id="{15376DDE-986E-4829-AF13-F5FDD9FC80BD}"/>
              </a:ext>
            </a:extLst>
          </p:cNvPr>
          <p:cNvSpPr txBox="1"/>
          <p:nvPr/>
        </p:nvSpPr>
        <p:spPr>
          <a:xfrm>
            <a:off x="669882" y="4456940"/>
            <a:ext cx="3904108" cy="1231106"/>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MADAM C J WALKER</a:t>
            </a:r>
          </a:p>
          <a:p>
            <a:r>
              <a:rPr lang="en-GB" b="1" dirty="0">
                <a:latin typeface="Arial" panose="020B0604020202020204" pitchFamily="34" charset="0"/>
                <a:cs typeface="Arial" panose="020B0604020202020204" pitchFamily="34" charset="0"/>
              </a:rPr>
              <a:t>1867 - 1919</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Invented Hair Growing Lotion</a:t>
            </a:r>
          </a:p>
        </p:txBody>
      </p:sp>
      <p:sp>
        <p:nvSpPr>
          <p:cNvPr id="7" name="TextBox 6">
            <a:extLst>
              <a:ext uri="{FF2B5EF4-FFF2-40B4-BE49-F238E27FC236}">
                <a16:creationId xmlns:a16="http://schemas.microsoft.com/office/drawing/2014/main" id="{66630A73-A91F-4942-9D8F-02F5C026B94D}"/>
              </a:ext>
            </a:extLst>
          </p:cNvPr>
          <p:cNvSpPr txBox="1"/>
          <p:nvPr/>
        </p:nvSpPr>
        <p:spPr>
          <a:xfrm>
            <a:off x="4781813" y="1232686"/>
            <a:ext cx="4558177" cy="4524315"/>
          </a:xfrm>
          <a:prstGeom prst="rect">
            <a:avLst/>
          </a:prstGeom>
          <a:noFill/>
        </p:spPr>
        <p:txBody>
          <a:bodyPr wrap="square" rtlCol="0">
            <a:spAutoFit/>
          </a:bodyPr>
          <a:lstStyle/>
          <a:p>
            <a:pPr algn="just"/>
            <a:r>
              <a:rPr lang="en-GB" dirty="0">
                <a:latin typeface="Arial" panose="020B0604020202020204" pitchFamily="34" charset="0"/>
                <a:cs typeface="Arial" panose="020B0604020202020204" pitchFamily="34" charset="0"/>
              </a:rPr>
              <a:t>Entrepreneur, philanthropist, and activist, Madam C.J. Walker rose from poverty in to become one of the wealthiest African American women of her time.</a:t>
            </a: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With only $1.25 to her name, she launched her own line of hair products and straighteners for African American women, “Madam Walker’s Wonderful Hair Grower.”</a:t>
            </a: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This product, as well as the Walker System' - a nationally-operating corporation dedicated to providing employment opportunities for black women - made her the first African-American female millionaire.</a:t>
            </a:r>
          </a:p>
        </p:txBody>
      </p:sp>
      <p:pic>
        <p:nvPicPr>
          <p:cNvPr id="4" name="Picture 3" descr="A person looking at the camera&#10;&#10;Description automatically generated">
            <a:extLst>
              <a:ext uri="{FF2B5EF4-FFF2-40B4-BE49-F238E27FC236}">
                <a16:creationId xmlns:a16="http://schemas.microsoft.com/office/drawing/2014/main" id="{2EE9320A-F170-4293-B092-9D3578AE1887}"/>
              </a:ext>
            </a:extLst>
          </p:cNvPr>
          <p:cNvPicPr>
            <a:picLocks noChangeAspect="1"/>
          </p:cNvPicPr>
          <p:nvPr/>
        </p:nvPicPr>
        <p:blipFill>
          <a:blip r:embed="rId3"/>
          <a:stretch>
            <a:fillRect/>
          </a:stretch>
        </p:blipFill>
        <p:spPr>
          <a:xfrm>
            <a:off x="876299" y="714349"/>
            <a:ext cx="3267075" cy="3267075"/>
          </a:xfrm>
          <a:prstGeom prst="rect">
            <a:avLst/>
          </a:prstGeom>
        </p:spPr>
      </p:pic>
      <p:pic>
        <p:nvPicPr>
          <p:cNvPr id="9" name="Picture 8" descr="A close up of a coin&#10;&#10;Description automatically generated">
            <a:extLst>
              <a:ext uri="{FF2B5EF4-FFF2-40B4-BE49-F238E27FC236}">
                <a16:creationId xmlns:a16="http://schemas.microsoft.com/office/drawing/2014/main" id="{8877754F-8FA6-4023-B7B0-CEAAF00F6497}"/>
              </a:ext>
            </a:extLst>
          </p:cNvPr>
          <p:cNvPicPr>
            <a:picLocks noChangeAspect="1"/>
          </p:cNvPicPr>
          <p:nvPr/>
        </p:nvPicPr>
        <p:blipFill>
          <a:blip r:embed="rId4"/>
          <a:stretch>
            <a:fillRect/>
          </a:stretch>
        </p:blipFill>
        <p:spPr>
          <a:xfrm>
            <a:off x="9581981" y="714349"/>
            <a:ext cx="2171700" cy="2383086"/>
          </a:xfrm>
          <a:prstGeom prst="rect">
            <a:avLst/>
          </a:prstGeom>
        </p:spPr>
      </p:pic>
    </p:spTree>
    <p:extLst>
      <p:ext uri="{BB962C8B-B14F-4D97-AF65-F5344CB8AC3E}">
        <p14:creationId xmlns:p14="http://schemas.microsoft.com/office/powerpoint/2010/main" val="2151206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8" name="Rectangle 2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4111931"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7274" y="446007"/>
            <a:ext cx="4676305"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6862" y="3494844"/>
            <a:ext cx="2104001" cy="290779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a:blip r:embed="rId2"/>
          <a:stretch>
            <a:fillRect/>
          </a:stretch>
        </p:blipFill>
        <p:spPr>
          <a:xfrm>
            <a:off x="9709633" y="3571850"/>
            <a:ext cx="1916397" cy="2733700"/>
          </a:xfrm>
          <a:prstGeom prst="rect">
            <a:avLst/>
          </a:prstGeom>
        </p:spPr>
      </p:pic>
      <p:sp>
        <p:nvSpPr>
          <p:cNvPr id="6" name="TextBox 5">
            <a:extLst>
              <a:ext uri="{FF2B5EF4-FFF2-40B4-BE49-F238E27FC236}">
                <a16:creationId xmlns:a16="http://schemas.microsoft.com/office/drawing/2014/main" id="{15376DDE-986E-4829-AF13-F5FDD9FC80BD}"/>
              </a:ext>
            </a:extLst>
          </p:cNvPr>
          <p:cNvSpPr txBox="1"/>
          <p:nvPr/>
        </p:nvSpPr>
        <p:spPr>
          <a:xfrm>
            <a:off x="669882" y="4456940"/>
            <a:ext cx="3904108" cy="1231106"/>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DR. PATRICIA E BATH</a:t>
            </a:r>
          </a:p>
          <a:p>
            <a:r>
              <a:rPr lang="en-GB" b="1" dirty="0">
                <a:latin typeface="Arial" panose="020B0604020202020204" pitchFamily="34" charset="0"/>
                <a:cs typeface="Arial" panose="020B0604020202020204" pitchFamily="34" charset="0"/>
              </a:rPr>
              <a:t>1942 - 2019</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Invented </a:t>
            </a:r>
            <a:r>
              <a:rPr lang="en-GB" b="1" dirty="0" err="1">
                <a:latin typeface="Arial" panose="020B0604020202020204" pitchFamily="34" charset="0"/>
                <a:cs typeface="Arial" panose="020B0604020202020204" pitchFamily="34" charset="0"/>
              </a:rPr>
              <a:t>Laserphaco</a:t>
            </a:r>
            <a:r>
              <a:rPr lang="en-GB" b="1" dirty="0">
                <a:latin typeface="Arial" panose="020B0604020202020204" pitchFamily="34" charset="0"/>
                <a:cs typeface="Arial" panose="020B0604020202020204" pitchFamily="34" charset="0"/>
              </a:rPr>
              <a:t> Probe</a:t>
            </a:r>
          </a:p>
        </p:txBody>
      </p:sp>
      <p:sp>
        <p:nvSpPr>
          <p:cNvPr id="7" name="TextBox 6">
            <a:extLst>
              <a:ext uri="{FF2B5EF4-FFF2-40B4-BE49-F238E27FC236}">
                <a16:creationId xmlns:a16="http://schemas.microsoft.com/office/drawing/2014/main" id="{66630A73-A91F-4942-9D8F-02F5C026B94D}"/>
              </a:ext>
            </a:extLst>
          </p:cNvPr>
          <p:cNvSpPr txBox="1"/>
          <p:nvPr/>
        </p:nvSpPr>
        <p:spPr>
          <a:xfrm>
            <a:off x="4781813" y="1232686"/>
            <a:ext cx="4558177" cy="4801314"/>
          </a:xfrm>
          <a:prstGeom prst="rect">
            <a:avLst/>
          </a:prstGeom>
          <a:noFill/>
        </p:spPr>
        <p:txBody>
          <a:bodyPr wrap="square" rtlCol="0">
            <a:spAutoFit/>
          </a:bodyPr>
          <a:lstStyle/>
          <a:p>
            <a:pPr algn="just"/>
            <a:r>
              <a:rPr lang="en-GB" dirty="0">
                <a:latin typeface="Arial" panose="020B0604020202020204" pitchFamily="34" charset="0"/>
                <a:cs typeface="Arial" panose="020B0604020202020204" pitchFamily="34" charset="0"/>
              </a:rPr>
              <a:t>Patricia Bath was the first African American to complete a residency in ophthalmology and the first African American female doctor to receive a medical patent.</a:t>
            </a: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In 1981, Bath began working on her most well-known invention: the </a:t>
            </a:r>
            <a:r>
              <a:rPr lang="en-GB" dirty="0" err="1">
                <a:latin typeface="Arial" panose="020B0604020202020204" pitchFamily="34" charset="0"/>
                <a:cs typeface="Arial" panose="020B0604020202020204" pitchFamily="34" charset="0"/>
              </a:rPr>
              <a:t>Laserphaco</a:t>
            </a:r>
            <a:r>
              <a:rPr lang="en-GB" dirty="0">
                <a:latin typeface="Arial" panose="020B0604020202020204" pitchFamily="34" charset="0"/>
                <a:cs typeface="Arial" panose="020B0604020202020204" pitchFamily="34" charset="0"/>
              </a:rPr>
              <a:t> Probe (1986). Harnessing laser technology, the device created a less painful and more precise treatment of cataracts.</a:t>
            </a: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She also holds patents in Japan, Canada and Europe. With her </a:t>
            </a:r>
            <a:r>
              <a:rPr lang="en-GB" dirty="0" err="1">
                <a:latin typeface="Arial" panose="020B0604020202020204" pitchFamily="34" charset="0"/>
                <a:cs typeface="Arial" panose="020B0604020202020204" pitchFamily="34" charset="0"/>
              </a:rPr>
              <a:t>Laserphaco</a:t>
            </a:r>
            <a:r>
              <a:rPr lang="en-GB" dirty="0">
                <a:latin typeface="Arial" panose="020B0604020202020204" pitchFamily="34" charset="0"/>
                <a:cs typeface="Arial" panose="020B0604020202020204" pitchFamily="34" charset="0"/>
              </a:rPr>
              <a:t> Probe, Bath was able to help restore the sight of individuals who had been blind for more than 30 years.</a:t>
            </a:r>
          </a:p>
        </p:txBody>
      </p:sp>
      <p:pic>
        <p:nvPicPr>
          <p:cNvPr id="3" name="Picture 2" descr="A person posing for the camera&#10;&#10;Description automatically generated">
            <a:extLst>
              <a:ext uri="{FF2B5EF4-FFF2-40B4-BE49-F238E27FC236}">
                <a16:creationId xmlns:a16="http://schemas.microsoft.com/office/drawing/2014/main" id="{590BE287-8CBD-48C5-9B5F-9039185A285E}"/>
              </a:ext>
            </a:extLst>
          </p:cNvPr>
          <p:cNvPicPr>
            <a:picLocks noChangeAspect="1"/>
          </p:cNvPicPr>
          <p:nvPr/>
        </p:nvPicPr>
        <p:blipFill>
          <a:blip r:embed="rId3"/>
          <a:stretch>
            <a:fillRect/>
          </a:stretch>
        </p:blipFill>
        <p:spPr>
          <a:xfrm>
            <a:off x="1156652" y="607066"/>
            <a:ext cx="2930568" cy="3587988"/>
          </a:xfrm>
          <a:prstGeom prst="rect">
            <a:avLst/>
          </a:prstGeom>
        </p:spPr>
      </p:pic>
      <p:pic>
        <p:nvPicPr>
          <p:cNvPr id="20483" name="Picture 3" descr="Patricia E. Bath invented the Laserphaco Probe; device used to ...">
            <a:extLst>
              <a:ext uri="{FF2B5EF4-FFF2-40B4-BE49-F238E27FC236}">
                <a16:creationId xmlns:a16="http://schemas.microsoft.com/office/drawing/2014/main" id="{3C47DF52-02D7-4E82-9334-2C92D49F46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6862" y="723900"/>
            <a:ext cx="2009168"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333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8" name="Rectangle 2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4111931"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7274" y="446007"/>
            <a:ext cx="4676305"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6862" y="3494844"/>
            <a:ext cx="2104001" cy="290779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Box 11">
            <a:extLst>
              <a:ext uri="{FF2B5EF4-FFF2-40B4-BE49-F238E27FC236}">
                <a16:creationId xmlns:a16="http://schemas.microsoft.com/office/drawing/2014/main" id="{1EC54261-568A-4EE6-9377-5D246E87A54E}"/>
              </a:ext>
            </a:extLst>
          </p:cNvPr>
          <p:cNvSpPr txBox="1"/>
          <p:nvPr/>
        </p:nvSpPr>
        <p:spPr>
          <a:xfrm>
            <a:off x="177800" y="4955330"/>
            <a:ext cx="11836400" cy="1754326"/>
          </a:xfrm>
          <a:prstGeom prst="rect">
            <a:avLst/>
          </a:prstGeom>
          <a:solidFill>
            <a:schemeClr val="accent5"/>
          </a:solidFill>
        </p:spPr>
        <p:txBody>
          <a:bodyPr wrap="square" rtlCol="0">
            <a:spAutoFit/>
          </a:bodyPr>
          <a:lstStyle/>
          <a:p>
            <a:r>
              <a:rPr lang="en-GB" dirty="0">
                <a:latin typeface="Arial" panose="020B0604020202020204" pitchFamily="34" charset="0"/>
                <a:cs typeface="Arial" panose="020B0604020202020204" pitchFamily="34" charset="0"/>
              </a:rPr>
              <a:t>Otis Boykin’s most notable contribution to science was likely the circuit improvements he made to pacemakers after losing his mother to heart failure — a contribution that has saved countless lives since. But this single improvement was among a long list of achievements.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Boykin had 26 patents in his name and is famed for the development of IBM computers, burglar-proof cash register, chemical air filters, and an electronic resistor used in controlled missiles and other devices.</a:t>
            </a:r>
          </a:p>
        </p:txBody>
      </p:sp>
      <p:pic>
        <p:nvPicPr>
          <p:cNvPr id="4" name="Picture 3" descr="A person in a suit and tie&#10;&#10;Description automatically generated">
            <a:extLst>
              <a:ext uri="{FF2B5EF4-FFF2-40B4-BE49-F238E27FC236}">
                <a16:creationId xmlns:a16="http://schemas.microsoft.com/office/drawing/2014/main" id="{EF5AC820-7990-4638-B0F3-DA35D17FEBCB}"/>
              </a:ext>
            </a:extLst>
          </p:cNvPr>
          <p:cNvPicPr>
            <a:picLocks noChangeAspect="1"/>
          </p:cNvPicPr>
          <p:nvPr/>
        </p:nvPicPr>
        <p:blipFill>
          <a:blip r:embed="rId2"/>
          <a:stretch>
            <a:fillRect/>
          </a:stretch>
        </p:blipFill>
        <p:spPr>
          <a:xfrm>
            <a:off x="177800" y="101893"/>
            <a:ext cx="11836400" cy="4853437"/>
          </a:xfrm>
          <a:prstGeom prst="rect">
            <a:avLst/>
          </a:prstGeom>
        </p:spPr>
      </p:pic>
      <p:sp>
        <p:nvSpPr>
          <p:cNvPr id="3" name="TextBox 2">
            <a:extLst>
              <a:ext uri="{FF2B5EF4-FFF2-40B4-BE49-F238E27FC236}">
                <a16:creationId xmlns:a16="http://schemas.microsoft.com/office/drawing/2014/main" id="{271E8A1C-DD63-4331-B92D-2F020A85BDF0}"/>
              </a:ext>
            </a:extLst>
          </p:cNvPr>
          <p:cNvSpPr txBox="1"/>
          <p:nvPr/>
        </p:nvSpPr>
        <p:spPr>
          <a:xfrm>
            <a:off x="5685978" y="4479032"/>
            <a:ext cx="6043963" cy="296785"/>
          </a:xfrm>
          <a:prstGeom prst="rect">
            <a:avLst/>
          </a:prstGeom>
          <a:solidFill>
            <a:schemeClr val="accent5"/>
          </a:solidFill>
        </p:spPr>
        <p:txBody>
          <a:bodyPr wrap="square" rtlCol="0">
            <a:spAutoFit/>
          </a:bodyPr>
          <a:lstStyle/>
          <a:p>
            <a:endParaRPr lang="en-GB" dirty="0"/>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a:blip r:embed="rId3"/>
          <a:stretch>
            <a:fillRect/>
          </a:stretch>
        </p:blipFill>
        <p:spPr>
          <a:xfrm>
            <a:off x="10370618" y="2609850"/>
            <a:ext cx="1363862" cy="2149628"/>
          </a:xfrm>
          <a:prstGeom prst="rect">
            <a:avLst/>
          </a:prstGeom>
        </p:spPr>
      </p:pic>
    </p:spTree>
    <p:extLst>
      <p:ext uri="{BB962C8B-B14F-4D97-AF65-F5344CB8AC3E}">
        <p14:creationId xmlns:p14="http://schemas.microsoft.com/office/powerpoint/2010/main" val="2145137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8" name="Rectangle 2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4111931"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7274" y="446007"/>
            <a:ext cx="4676305"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6862" y="3494844"/>
            <a:ext cx="2104001" cy="290779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Box 2">
            <a:extLst>
              <a:ext uri="{FF2B5EF4-FFF2-40B4-BE49-F238E27FC236}">
                <a16:creationId xmlns:a16="http://schemas.microsoft.com/office/drawing/2014/main" id="{271E8A1C-DD63-4331-B92D-2F020A85BDF0}"/>
              </a:ext>
            </a:extLst>
          </p:cNvPr>
          <p:cNvSpPr txBox="1"/>
          <p:nvPr/>
        </p:nvSpPr>
        <p:spPr>
          <a:xfrm>
            <a:off x="5676900" y="4373374"/>
            <a:ext cx="6043963" cy="296785"/>
          </a:xfrm>
          <a:prstGeom prst="rect">
            <a:avLst/>
          </a:prstGeom>
          <a:solidFill>
            <a:schemeClr val="accent5"/>
          </a:solidFill>
        </p:spPr>
        <p:txBody>
          <a:bodyPr wrap="square" rtlCol="0">
            <a:spAutoFit/>
          </a:bodyPr>
          <a:lstStyle/>
          <a:p>
            <a:endParaRPr lang="en-GB" dirty="0"/>
          </a:p>
        </p:txBody>
      </p:sp>
      <p:sp>
        <p:nvSpPr>
          <p:cNvPr id="12" name="TextBox 11">
            <a:extLst>
              <a:ext uri="{FF2B5EF4-FFF2-40B4-BE49-F238E27FC236}">
                <a16:creationId xmlns:a16="http://schemas.microsoft.com/office/drawing/2014/main" id="{1EC54261-568A-4EE6-9377-5D246E87A54E}"/>
              </a:ext>
            </a:extLst>
          </p:cNvPr>
          <p:cNvSpPr txBox="1"/>
          <p:nvPr/>
        </p:nvSpPr>
        <p:spPr>
          <a:xfrm>
            <a:off x="177800" y="4945371"/>
            <a:ext cx="11836400" cy="1754326"/>
          </a:xfrm>
          <a:prstGeom prst="rect">
            <a:avLst/>
          </a:prstGeom>
          <a:solidFill>
            <a:schemeClr val="accent5"/>
          </a:solidFill>
        </p:spPr>
        <p:txBody>
          <a:bodyPr wrap="square" rtlCol="0">
            <a:spAutoFit/>
          </a:bodyPr>
          <a:lstStyle/>
          <a:p>
            <a:r>
              <a:rPr lang="en-GB" dirty="0">
                <a:latin typeface="Arial" panose="020B0604020202020204" pitchFamily="34" charset="0"/>
                <a:cs typeface="Arial" panose="020B0604020202020204" pitchFamily="34" charset="0"/>
              </a:rPr>
              <a:t>Inventor and engineer Lewis Latimer was born in Chelsea, Massachusetts, on September 4, 1848. He collaborated with science greats Hiram Maxim and Thomas Edison.</a:t>
            </a:r>
          </a:p>
          <a:p>
            <a:r>
              <a:rPr lang="en-GB" dirty="0">
                <a:latin typeface="Arial" panose="020B0604020202020204" pitchFamily="34" charset="0"/>
                <a:cs typeface="Arial" panose="020B0604020202020204" pitchFamily="34" charset="0"/>
              </a:rPr>
              <a:t>One of Latimer’s greatest inventions was the carbon filament, a vital component of the light bulb. His inventions didn’t stop there, working with Alexander Graham Bell, Latimer helped draft the patent for Bell’s design of the telephone. This genius also designed an improved railroad car bathroom and an early air conditioning unit. So the next time you’re escaping a hot day inside your cool house, don’t forget to thank Lewis Latimer.</a:t>
            </a:r>
          </a:p>
        </p:txBody>
      </p:sp>
      <p:pic>
        <p:nvPicPr>
          <p:cNvPr id="2050" name="Picture 2" descr="Image for post">
            <a:extLst>
              <a:ext uri="{FF2B5EF4-FFF2-40B4-BE49-F238E27FC236}">
                <a16:creationId xmlns:a16="http://schemas.microsoft.com/office/drawing/2014/main" id="{32B1E751-CFBD-4BF2-BB11-DF29D2074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110321"/>
            <a:ext cx="11836400" cy="485220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E08047B-AD45-4F99-970A-E4C5FF010B60}"/>
              </a:ext>
            </a:extLst>
          </p:cNvPr>
          <p:cNvSpPr txBox="1"/>
          <p:nvPr/>
        </p:nvSpPr>
        <p:spPr>
          <a:xfrm>
            <a:off x="5685978" y="4521766"/>
            <a:ext cx="6043963" cy="296785"/>
          </a:xfrm>
          <a:prstGeom prst="rect">
            <a:avLst/>
          </a:prstGeom>
          <a:solidFill>
            <a:schemeClr val="accent5"/>
          </a:solidFill>
        </p:spPr>
        <p:txBody>
          <a:bodyPr wrap="square" rtlCol="0">
            <a:spAutoFit/>
          </a:bodyPr>
          <a:lstStyle/>
          <a:p>
            <a:endParaRPr lang="en-GB" dirty="0"/>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a:blip r:embed="rId3"/>
          <a:stretch>
            <a:fillRect/>
          </a:stretch>
        </p:blipFill>
        <p:spPr>
          <a:xfrm>
            <a:off x="10247017" y="2466956"/>
            <a:ext cx="1492002" cy="2351595"/>
          </a:xfrm>
          <a:prstGeom prst="rect">
            <a:avLst/>
          </a:prstGeom>
        </p:spPr>
      </p:pic>
    </p:spTree>
    <p:extLst>
      <p:ext uri="{BB962C8B-B14F-4D97-AF65-F5344CB8AC3E}">
        <p14:creationId xmlns:p14="http://schemas.microsoft.com/office/powerpoint/2010/main" val="294975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8" name="Rectangle 2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4111931"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7274" y="446007"/>
            <a:ext cx="4676305"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6862" y="3494844"/>
            <a:ext cx="2104001" cy="290779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Box 11">
            <a:extLst>
              <a:ext uri="{FF2B5EF4-FFF2-40B4-BE49-F238E27FC236}">
                <a16:creationId xmlns:a16="http://schemas.microsoft.com/office/drawing/2014/main" id="{1EC54261-568A-4EE6-9377-5D246E87A54E}"/>
              </a:ext>
            </a:extLst>
          </p:cNvPr>
          <p:cNvSpPr txBox="1"/>
          <p:nvPr/>
        </p:nvSpPr>
        <p:spPr>
          <a:xfrm>
            <a:off x="177800" y="4945371"/>
            <a:ext cx="11836400" cy="1815882"/>
          </a:xfrm>
          <a:prstGeom prst="rect">
            <a:avLst/>
          </a:prstGeom>
          <a:solidFill>
            <a:schemeClr val="accent5"/>
          </a:solidFill>
        </p:spPr>
        <p:txBody>
          <a:bodyPr wrap="square" rtlCol="0">
            <a:spAutoFit/>
          </a:bodyPr>
          <a:lstStyle/>
          <a:p>
            <a:pPr algn="just"/>
            <a:r>
              <a:rPr lang="en-GB" sz="1600" dirty="0">
                <a:latin typeface="Arial" panose="020B0604020202020204" pitchFamily="34" charset="0"/>
                <a:cs typeface="Arial" panose="020B0604020202020204" pitchFamily="34" charset="0"/>
              </a:rPr>
              <a:t>Did you know that the first home security system was invented by a Black nurse? Meet Marie Van Brittan Brown. Although she was a full-time nurse, she recognized the security threats to her home and devised a system that would alert her of strangers at her door and contact relevant authorities as quickly as possible.</a:t>
            </a:r>
          </a:p>
          <a:p>
            <a:pPr algn="just"/>
            <a:r>
              <a:rPr lang="en-GB" sz="1600" dirty="0">
                <a:latin typeface="Arial" panose="020B0604020202020204" pitchFamily="34" charset="0"/>
                <a:cs typeface="Arial" panose="020B0604020202020204" pitchFamily="34" charset="0"/>
              </a:rPr>
              <a:t>Her original invention consisted of peepholes, a camera, monitors, and a two-way microphone. The finishing touch was an alarm button that, when pressed, would immediately contact the police. Her patent laid the groundwork for the modern closed-circuit television system that is widely used for surveillance, home security systems, push-button alarm triggers, crime prevention, and traffic monitoring.</a:t>
            </a:r>
          </a:p>
        </p:txBody>
      </p:sp>
      <p:pic>
        <p:nvPicPr>
          <p:cNvPr id="4" name="Picture 3" descr="A person with collar shirt&#10;&#10;Description automatically generated">
            <a:extLst>
              <a:ext uri="{FF2B5EF4-FFF2-40B4-BE49-F238E27FC236}">
                <a16:creationId xmlns:a16="http://schemas.microsoft.com/office/drawing/2014/main" id="{52AF98BF-CF3F-47E3-B8B4-1FE46AB0F828}"/>
              </a:ext>
            </a:extLst>
          </p:cNvPr>
          <p:cNvPicPr>
            <a:picLocks noChangeAspect="1"/>
          </p:cNvPicPr>
          <p:nvPr/>
        </p:nvPicPr>
        <p:blipFill>
          <a:blip r:embed="rId2"/>
          <a:stretch>
            <a:fillRect/>
          </a:stretch>
        </p:blipFill>
        <p:spPr>
          <a:xfrm>
            <a:off x="177799" y="139888"/>
            <a:ext cx="11836400" cy="4805483"/>
          </a:xfrm>
          <a:prstGeom prst="rect">
            <a:avLst/>
          </a:prstGeom>
        </p:spPr>
      </p:pic>
      <p:sp>
        <p:nvSpPr>
          <p:cNvPr id="13" name="TextBox 12">
            <a:extLst>
              <a:ext uri="{FF2B5EF4-FFF2-40B4-BE49-F238E27FC236}">
                <a16:creationId xmlns:a16="http://schemas.microsoft.com/office/drawing/2014/main" id="{5E08047B-AD45-4F99-970A-E4C5FF010B60}"/>
              </a:ext>
            </a:extLst>
          </p:cNvPr>
          <p:cNvSpPr txBox="1"/>
          <p:nvPr/>
        </p:nvSpPr>
        <p:spPr>
          <a:xfrm>
            <a:off x="5685978" y="4546481"/>
            <a:ext cx="6043963" cy="296785"/>
          </a:xfrm>
          <a:prstGeom prst="rect">
            <a:avLst/>
          </a:prstGeom>
          <a:solidFill>
            <a:schemeClr val="accent5"/>
          </a:solidFill>
        </p:spPr>
        <p:txBody>
          <a:bodyPr wrap="square" rtlCol="0">
            <a:spAutoFit/>
          </a:bodyPr>
          <a:lstStyle/>
          <a:p>
            <a:endParaRPr lang="en-GB" dirty="0"/>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a:blip r:embed="rId3"/>
          <a:stretch>
            <a:fillRect/>
          </a:stretch>
        </p:blipFill>
        <p:spPr>
          <a:xfrm>
            <a:off x="10642611" y="3129488"/>
            <a:ext cx="1087330" cy="1713777"/>
          </a:xfrm>
          <a:prstGeom prst="rect">
            <a:avLst/>
          </a:prstGeom>
        </p:spPr>
      </p:pic>
    </p:spTree>
    <p:extLst>
      <p:ext uri="{BB962C8B-B14F-4D97-AF65-F5344CB8AC3E}">
        <p14:creationId xmlns:p14="http://schemas.microsoft.com/office/powerpoint/2010/main" val="2646527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8" name="Rectangle 2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4111931"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7274" y="446007"/>
            <a:ext cx="4676305"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6862" y="3494844"/>
            <a:ext cx="2104001" cy="290779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Box 11">
            <a:extLst>
              <a:ext uri="{FF2B5EF4-FFF2-40B4-BE49-F238E27FC236}">
                <a16:creationId xmlns:a16="http://schemas.microsoft.com/office/drawing/2014/main" id="{1EC54261-568A-4EE6-9377-5D246E87A54E}"/>
              </a:ext>
            </a:extLst>
          </p:cNvPr>
          <p:cNvSpPr txBox="1"/>
          <p:nvPr/>
        </p:nvSpPr>
        <p:spPr>
          <a:xfrm>
            <a:off x="95251" y="4562325"/>
            <a:ext cx="11991974" cy="2031325"/>
          </a:xfrm>
          <a:prstGeom prst="rect">
            <a:avLst/>
          </a:prstGeom>
          <a:solidFill>
            <a:schemeClr val="accent5"/>
          </a:solidFill>
        </p:spPr>
        <p:txBody>
          <a:bodyPr wrap="square" rtlCol="0">
            <a:spAutoFit/>
          </a:bodyPr>
          <a:lstStyle/>
          <a:p>
            <a:pPr algn="just"/>
            <a:r>
              <a:rPr lang="en-GB" dirty="0">
                <a:latin typeface="Arial" panose="020B0604020202020204" pitchFamily="34" charset="0"/>
                <a:cs typeface="Arial" panose="020B0604020202020204" pitchFamily="34" charset="0"/>
              </a:rPr>
              <a:t>Did you ever enjoy water gun fights as a kid? Well, meet Lonnie Johnson, the man that gave us the most famous water gun — the Super Soaker. Lonnie wasn’t a toymaker, he was actually an Aerospace Engineer for NASA with a resume boasting a stint with the US Air Force, work on the Galileo Jupiter probe and Mars Observer project, and more than 40 patents.</a:t>
            </a: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Yes, he is also working on the Johnson Thermoelectric Energy Converter (JTEC) which converts heat directly into electricity — but it’s the squirt gun he created that has given us all the most joy.</a:t>
            </a:r>
          </a:p>
        </p:txBody>
      </p:sp>
      <p:pic>
        <p:nvPicPr>
          <p:cNvPr id="3" name="Picture 2" descr="A close up of a person&#10;&#10;Description automatically generated">
            <a:extLst>
              <a:ext uri="{FF2B5EF4-FFF2-40B4-BE49-F238E27FC236}">
                <a16:creationId xmlns:a16="http://schemas.microsoft.com/office/drawing/2014/main" id="{ECCBCD87-49C8-425B-B3AF-F267965FD730}"/>
              </a:ext>
            </a:extLst>
          </p:cNvPr>
          <p:cNvPicPr>
            <a:picLocks noChangeAspect="1"/>
          </p:cNvPicPr>
          <p:nvPr/>
        </p:nvPicPr>
        <p:blipFill>
          <a:blip r:embed="rId2"/>
          <a:stretch>
            <a:fillRect/>
          </a:stretch>
        </p:blipFill>
        <p:spPr>
          <a:xfrm>
            <a:off x="104774" y="102663"/>
            <a:ext cx="11991975" cy="4484091"/>
          </a:xfrm>
          <a:prstGeom prst="rect">
            <a:avLst/>
          </a:prstGeom>
        </p:spPr>
      </p:pic>
      <p:sp>
        <p:nvSpPr>
          <p:cNvPr id="13" name="TextBox 12">
            <a:extLst>
              <a:ext uri="{FF2B5EF4-FFF2-40B4-BE49-F238E27FC236}">
                <a16:creationId xmlns:a16="http://schemas.microsoft.com/office/drawing/2014/main" id="{5E08047B-AD45-4F99-970A-E4C5FF010B60}"/>
              </a:ext>
            </a:extLst>
          </p:cNvPr>
          <p:cNvSpPr txBox="1"/>
          <p:nvPr/>
        </p:nvSpPr>
        <p:spPr>
          <a:xfrm>
            <a:off x="5774946" y="4139465"/>
            <a:ext cx="6043963" cy="296785"/>
          </a:xfrm>
          <a:prstGeom prst="rect">
            <a:avLst/>
          </a:prstGeom>
          <a:solidFill>
            <a:schemeClr val="accent5"/>
          </a:solidFill>
        </p:spPr>
        <p:txBody>
          <a:bodyPr wrap="square" rtlCol="0">
            <a:spAutoFit/>
          </a:bodyPr>
          <a:lstStyle/>
          <a:p>
            <a:endParaRPr lang="en-GB" dirty="0"/>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a:blip r:embed="rId3"/>
          <a:stretch>
            <a:fillRect/>
          </a:stretch>
        </p:blipFill>
        <p:spPr>
          <a:xfrm>
            <a:off x="10420350" y="264350"/>
            <a:ext cx="1398559" cy="2204315"/>
          </a:xfrm>
          <a:prstGeom prst="rect">
            <a:avLst/>
          </a:prstGeom>
        </p:spPr>
      </p:pic>
    </p:spTree>
    <p:extLst>
      <p:ext uri="{BB962C8B-B14F-4D97-AF65-F5344CB8AC3E}">
        <p14:creationId xmlns:p14="http://schemas.microsoft.com/office/powerpoint/2010/main" val="1374207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8" name="Rectangle 2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4111931"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7274" y="446007"/>
            <a:ext cx="4676305"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6862" y="3494844"/>
            <a:ext cx="2104001" cy="290779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Box 11">
            <a:extLst>
              <a:ext uri="{FF2B5EF4-FFF2-40B4-BE49-F238E27FC236}">
                <a16:creationId xmlns:a16="http://schemas.microsoft.com/office/drawing/2014/main" id="{1EC54261-568A-4EE6-9377-5D246E87A54E}"/>
              </a:ext>
            </a:extLst>
          </p:cNvPr>
          <p:cNvSpPr txBox="1"/>
          <p:nvPr/>
        </p:nvSpPr>
        <p:spPr>
          <a:xfrm>
            <a:off x="104775" y="4276725"/>
            <a:ext cx="11991974" cy="2446824"/>
          </a:xfrm>
          <a:prstGeom prst="rect">
            <a:avLst/>
          </a:prstGeom>
          <a:solidFill>
            <a:schemeClr val="accent5"/>
          </a:solidFill>
        </p:spPr>
        <p:txBody>
          <a:bodyPr wrap="square" rtlCol="0">
            <a:spAutoFit/>
          </a:bodyPr>
          <a:lstStyle/>
          <a:p>
            <a:pPr algn="just"/>
            <a:r>
              <a:rPr lang="en-GB" sz="1700" dirty="0">
                <a:latin typeface="Arial" panose="020B0604020202020204" pitchFamily="34" charset="0"/>
                <a:cs typeface="Arial" panose="020B0604020202020204" pitchFamily="34" charset="0"/>
              </a:rPr>
              <a:t>Drew was a physician, surgeon, and medical researcher who worked with a team at Red Cross on </a:t>
            </a:r>
            <a:r>
              <a:rPr lang="en-GB" sz="1700" dirty="0" err="1">
                <a:latin typeface="Arial" panose="020B0604020202020204" pitchFamily="34" charset="0"/>
                <a:cs typeface="Arial" panose="020B0604020202020204" pitchFamily="34" charset="0"/>
              </a:rPr>
              <a:t>groundbreaking</a:t>
            </a:r>
            <a:r>
              <a:rPr lang="en-GB" sz="1700" dirty="0">
                <a:latin typeface="Arial" panose="020B0604020202020204" pitchFamily="34" charset="0"/>
                <a:cs typeface="Arial" panose="020B0604020202020204" pitchFamily="34" charset="0"/>
              </a:rPr>
              <a:t> discoveries around blood transfusions. In World War II, he played a major role in developing the first large-scale blood banks and blood plasma programs.</a:t>
            </a:r>
          </a:p>
          <a:p>
            <a:pPr algn="just"/>
            <a:r>
              <a:rPr lang="en-GB" sz="1700" dirty="0">
                <a:latin typeface="Arial" panose="020B0604020202020204" pitchFamily="34" charset="0"/>
                <a:cs typeface="Arial" panose="020B0604020202020204" pitchFamily="34" charset="0"/>
              </a:rPr>
              <a:t>He also invented the, and get ready because this name is pretty charming — bloodmobiles. These are the refrigerated trucks that, to this day, safely transport stored blood to the location where it is needed most.</a:t>
            </a:r>
          </a:p>
          <a:p>
            <a:pPr algn="just"/>
            <a:r>
              <a:rPr lang="en-GB" sz="1700" dirty="0">
                <a:latin typeface="Arial" panose="020B0604020202020204" pitchFamily="34" charset="0"/>
                <a:cs typeface="Arial" panose="020B0604020202020204" pitchFamily="34" charset="0"/>
              </a:rPr>
              <a:t>Drew was one of the most prominent doctors working in his field, and one of the only African-Americans, during a time when blood donation was still separated along lines of race. Drew eventually resigned from his position with the American Red Cross over their insistence on adhering to this policy. It was 1950 before the Red Cross finally recognized all blood as being equal.</a:t>
            </a:r>
          </a:p>
        </p:txBody>
      </p:sp>
      <p:pic>
        <p:nvPicPr>
          <p:cNvPr id="4" name="Picture 3" descr="A person in a suit and tie&#10;&#10;Description automatically generated">
            <a:extLst>
              <a:ext uri="{FF2B5EF4-FFF2-40B4-BE49-F238E27FC236}">
                <a16:creationId xmlns:a16="http://schemas.microsoft.com/office/drawing/2014/main" id="{971868DE-B6FF-4217-9393-ABE2775C1806}"/>
              </a:ext>
            </a:extLst>
          </p:cNvPr>
          <p:cNvPicPr>
            <a:picLocks noChangeAspect="1"/>
          </p:cNvPicPr>
          <p:nvPr/>
        </p:nvPicPr>
        <p:blipFill>
          <a:blip r:embed="rId2"/>
          <a:stretch>
            <a:fillRect/>
          </a:stretch>
        </p:blipFill>
        <p:spPr>
          <a:xfrm>
            <a:off x="104775" y="85725"/>
            <a:ext cx="11982450" cy="4191000"/>
          </a:xfrm>
          <a:prstGeom prst="rect">
            <a:avLst/>
          </a:prstGeom>
        </p:spPr>
      </p:pic>
      <p:sp>
        <p:nvSpPr>
          <p:cNvPr id="13" name="TextBox 12">
            <a:extLst>
              <a:ext uri="{FF2B5EF4-FFF2-40B4-BE49-F238E27FC236}">
                <a16:creationId xmlns:a16="http://schemas.microsoft.com/office/drawing/2014/main" id="{5E08047B-AD45-4F99-970A-E4C5FF010B60}"/>
              </a:ext>
            </a:extLst>
          </p:cNvPr>
          <p:cNvSpPr txBox="1"/>
          <p:nvPr/>
        </p:nvSpPr>
        <p:spPr>
          <a:xfrm>
            <a:off x="5685978" y="3887054"/>
            <a:ext cx="6043963" cy="296785"/>
          </a:xfrm>
          <a:prstGeom prst="rect">
            <a:avLst/>
          </a:prstGeom>
          <a:solidFill>
            <a:schemeClr val="accent5"/>
          </a:solidFill>
        </p:spPr>
        <p:txBody>
          <a:bodyPr wrap="square" rtlCol="0">
            <a:spAutoFit/>
          </a:bodyPr>
          <a:lstStyle/>
          <a:p>
            <a:endParaRPr lang="en-GB" dirty="0"/>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a:blip r:embed="rId3"/>
          <a:stretch>
            <a:fillRect/>
          </a:stretch>
        </p:blipFill>
        <p:spPr>
          <a:xfrm>
            <a:off x="10496550" y="2127608"/>
            <a:ext cx="1304605" cy="2056231"/>
          </a:xfrm>
          <a:prstGeom prst="rect">
            <a:avLst/>
          </a:prstGeom>
        </p:spPr>
      </p:pic>
    </p:spTree>
    <p:extLst>
      <p:ext uri="{BB962C8B-B14F-4D97-AF65-F5344CB8AC3E}">
        <p14:creationId xmlns:p14="http://schemas.microsoft.com/office/powerpoint/2010/main" val="3038981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8" name="Rectangle 2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4111931"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7274" y="446007"/>
            <a:ext cx="4676305"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6862" y="3494844"/>
            <a:ext cx="2104001" cy="290779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Box 11">
            <a:extLst>
              <a:ext uri="{FF2B5EF4-FFF2-40B4-BE49-F238E27FC236}">
                <a16:creationId xmlns:a16="http://schemas.microsoft.com/office/drawing/2014/main" id="{1EC54261-568A-4EE6-9377-5D246E87A54E}"/>
              </a:ext>
            </a:extLst>
          </p:cNvPr>
          <p:cNvSpPr txBox="1"/>
          <p:nvPr/>
        </p:nvSpPr>
        <p:spPr>
          <a:xfrm>
            <a:off x="95251" y="4845537"/>
            <a:ext cx="11991974" cy="1754326"/>
          </a:xfrm>
          <a:prstGeom prst="rect">
            <a:avLst/>
          </a:prstGeom>
          <a:solidFill>
            <a:schemeClr val="accent5"/>
          </a:solidFill>
        </p:spPr>
        <p:txBody>
          <a:bodyPr wrap="square" rtlCol="0">
            <a:spAutoFit/>
          </a:bodyPr>
          <a:lstStyle/>
          <a:p>
            <a:pPr algn="just"/>
            <a:r>
              <a:rPr lang="en-GB" dirty="0">
                <a:latin typeface="Arial" panose="020B0604020202020204" pitchFamily="34" charset="0"/>
                <a:cs typeface="Arial" panose="020B0604020202020204" pitchFamily="34" charset="0"/>
              </a:rPr>
              <a:t>In 2013, Marian Croak was inducted into Women in Technology International’s hall of fame, a move that recognizes her remarkable achievements in tech. Croak holds over 135 patents, primarily in voice-over Internet protocol (VoIP), some in other areas. She has another 100 patents currently under review.</a:t>
            </a: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Today, Marian is an SVP at AT&amp;T, serves as a mentor for women in AT&amp;T labs, and sits on the board for the Holocaust, Genocide and Human Rights Education </a:t>
            </a:r>
            <a:r>
              <a:rPr lang="en-GB" dirty="0" err="1">
                <a:latin typeface="Arial" panose="020B0604020202020204" pitchFamily="34" charset="0"/>
                <a:cs typeface="Arial" panose="020B0604020202020204" pitchFamily="34" charset="0"/>
              </a:rPr>
              <a:t>Center</a:t>
            </a:r>
            <a:r>
              <a:rPr lang="en-GB" dirty="0">
                <a:latin typeface="Arial" panose="020B0604020202020204" pitchFamily="34" charset="0"/>
                <a:cs typeface="Arial" panose="020B0604020202020204" pitchFamily="34" charset="0"/>
              </a:rPr>
              <a:t>.</a:t>
            </a:r>
          </a:p>
        </p:txBody>
      </p:sp>
      <p:pic>
        <p:nvPicPr>
          <p:cNvPr id="3" name="Picture 2" descr="A close up of a person&#10;&#10;Description automatically generated">
            <a:extLst>
              <a:ext uri="{FF2B5EF4-FFF2-40B4-BE49-F238E27FC236}">
                <a16:creationId xmlns:a16="http://schemas.microsoft.com/office/drawing/2014/main" id="{D9DB2C09-4F29-4B82-B9A2-1F8EFC2782D6}"/>
              </a:ext>
            </a:extLst>
          </p:cNvPr>
          <p:cNvPicPr>
            <a:picLocks noChangeAspect="1"/>
          </p:cNvPicPr>
          <p:nvPr/>
        </p:nvPicPr>
        <p:blipFill>
          <a:blip r:embed="rId2"/>
          <a:stretch>
            <a:fillRect/>
          </a:stretch>
        </p:blipFill>
        <p:spPr>
          <a:xfrm>
            <a:off x="104775" y="85725"/>
            <a:ext cx="11982450" cy="4759812"/>
          </a:xfrm>
          <a:prstGeom prst="rect">
            <a:avLst/>
          </a:prstGeom>
        </p:spPr>
      </p:pic>
      <p:sp>
        <p:nvSpPr>
          <p:cNvPr id="13" name="TextBox 12">
            <a:extLst>
              <a:ext uri="{FF2B5EF4-FFF2-40B4-BE49-F238E27FC236}">
                <a16:creationId xmlns:a16="http://schemas.microsoft.com/office/drawing/2014/main" id="{5E08047B-AD45-4F99-970A-E4C5FF010B60}"/>
              </a:ext>
            </a:extLst>
          </p:cNvPr>
          <p:cNvSpPr txBox="1"/>
          <p:nvPr/>
        </p:nvSpPr>
        <p:spPr>
          <a:xfrm>
            <a:off x="5816414" y="4368611"/>
            <a:ext cx="6043963" cy="296785"/>
          </a:xfrm>
          <a:prstGeom prst="rect">
            <a:avLst/>
          </a:prstGeom>
          <a:solidFill>
            <a:schemeClr val="accent5"/>
          </a:solidFill>
        </p:spPr>
        <p:txBody>
          <a:bodyPr wrap="square" rtlCol="0">
            <a:spAutoFit/>
          </a:bodyPr>
          <a:lstStyle/>
          <a:p>
            <a:endParaRPr lang="en-GB" dirty="0"/>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a:blip r:embed="rId3"/>
          <a:stretch>
            <a:fillRect/>
          </a:stretch>
        </p:blipFill>
        <p:spPr>
          <a:xfrm>
            <a:off x="10492719" y="2525992"/>
            <a:ext cx="1367658" cy="2155611"/>
          </a:xfrm>
          <a:prstGeom prst="rect">
            <a:avLst/>
          </a:prstGeom>
        </p:spPr>
      </p:pic>
    </p:spTree>
    <p:extLst>
      <p:ext uri="{BB962C8B-B14F-4D97-AF65-F5344CB8AC3E}">
        <p14:creationId xmlns:p14="http://schemas.microsoft.com/office/powerpoint/2010/main" val="1969524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8" name="Rectangle 2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4111931"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7274" y="446007"/>
            <a:ext cx="4676305"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6862" y="3494844"/>
            <a:ext cx="2104001" cy="290779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Box 11">
            <a:extLst>
              <a:ext uri="{FF2B5EF4-FFF2-40B4-BE49-F238E27FC236}">
                <a16:creationId xmlns:a16="http://schemas.microsoft.com/office/drawing/2014/main" id="{1EC54261-568A-4EE6-9377-5D246E87A54E}"/>
              </a:ext>
            </a:extLst>
          </p:cNvPr>
          <p:cNvSpPr txBox="1"/>
          <p:nvPr/>
        </p:nvSpPr>
        <p:spPr>
          <a:xfrm>
            <a:off x="95251" y="4674698"/>
            <a:ext cx="11991974" cy="2031325"/>
          </a:xfrm>
          <a:prstGeom prst="rect">
            <a:avLst/>
          </a:prstGeom>
          <a:solidFill>
            <a:schemeClr val="accent5"/>
          </a:solidFill>
        </p:spPr>
        <p:txBody>
          <a:bodyPr wrap="square" rtlCol="0">
            <a:spAutoFit/>
          </a:bodyPr>
          <a:lstStyle/>
          <a:p>
            <a:pPr algn="just"/>
            <a:r>
              <a:rPr lang="en-GB" dirty="0" err="1">
                <a:latin typeface="Arial" panose="020B0604020202020204" pitchFamily="34" charset="0"/>
                <a:cs typeface="Arial" panose="020B0604020202020204" pitchFamily="34" charset="0"/>
              </a:rPr>
              <a:t>Gelobter</a:t>
            </a:r>
            <a:r>
              <a:rPr lang="en-GB" dirty="0">
                <a:latin typeface="Arial" panose="020B0604020202020204" pitchFamily="34" charset="0"/>
                <a:cs typeface="Arial" panose="020B0604020202020204" pitchFamily="34" charset="0"/>
              </a:rPr>
              <a:t> was integrally involved with the advent of Shockwave, a technology that formed the beginning of web animation. She also played a major role in the emergency of online video, later serving on the senior management team at Hulu.</a:t>
            </a: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Previously, Lisa was the Interim Head of Digital for BET Networks and ran Technology, Product and Business Operations. Today, you can catch Lisa at the White House, in the United States Digital Service. She is currently serving as the Chief Digital Service Officer with the US Department of Education.</a:t>
            </a:r>
          </a:p>
        </p:txBody>
      </p:sp>
      <p:pic>
        <p:nvPicPr>
          <p:cNvPr id="4" name="Picture 3" descr="A person with collar shirt&#10;&#10;Description automatically generated">
            <a:extLst>
              <a:ext uri="{FF2B5EF4-FFF2-40B4-BE49-F238E27FC236}">
                <a16:creationId xmlns:a16="http://schemas.microsoft.com/office/drawing/2014/main" id="{378C6495-F697-4204-AFA2-841956A0A730}"/>
              </a:ext>
            </a:extLst>
          </p:cNvPr>
          <p:cNvPicPr>
            <a:picLocks noChangeAspect="1"/>
          </p:cNvPicPr>
          <p:nvPr/>
        </p:nvPicPr>
        <p:blipFill>
          <a:blip r:embed="rId2"/>
          <a:stretch>
            <a:fillRect/>
          </a:stretch>
        </p:blipFill>
        <p:spPr>
          <a:xfrm>
            <a:off x="104775" y="143166"/>
            <a:ext cx="11982450" cy="4533830"/>
          </a:xfrm>
          <a:prstGeom prst="rect">
            <a:avLst/>
          </a:prstGeom>
        </p:spPr>
      </p:pic>
      <p:sp>
        <p:nvSpPr>
          <p:cNvPr id="13" name="TextBox 12">
            <a:extLst>
              <a:ext uri="{FF2B5EF4-FFF2-40B4-BE49-F238E27FC236}">
                <a16:creationId xmlns:a16="http://schemas.microsoft.com/office/drawing/2014/main" id="{5E08047B-AD45-4F99-970A-E4C5FF010B60}"/>
              </a:ext>
            </a:extLst>
          </p:cNvPr>
          <p:cNvSpPr txBox="1"/>
          <p:nvPr/>
        </p:nvSpPr>
        <p:spPr>
          <a:xfrm>
            <a:off x="5799030" y="4222918"/>
            <a:ext cx="6043963" cy="296785"/>
          </a:xfrm>
          <a:prstGeom prst="rect">
            <a:avLst/>
          </a:prstGeom>
          <a:solidFill>
            <a:schemeClr val="accent5"/>
          </a:solidFill>
        </p:spPr>
        <p:txBody>
          <a:bodyPr wrap="square" rtlCol="0">
            <a:spAutoFit/>
          </a:bodyPr>
          <a:lstStyle/>
          <a:p>
            <a:endParaRPr lang="en-GB" dirty="0"/>
          </a:p>
        </p:txBody>
      </p:sp>
      <p:pic>
        <p:nvPicPr>
          <p:cNvPr id="17" name="Picture 16" descr="A close up of a logo&#10;&#10;Description automatically generated">
            <a:extLst>
              <a:ext uri="{FF2B5EF4-FFF2-40B4-BE49-F238E27FC236}">
                <a16:creationId xmlns:a16="http://schemas.microsoft.com/office/drawing/2014/main" id="{2861B934-134F-4858-B83D-F65FD887C90B}"/>
              </a:ext>
            </a:extLst>
          </p:cNvPr>
          <p:cNvPicPr>
            <a:picLocks noChangeAspect="1"/>
          </p:cNvPicPr>
          <p:nvPr/>
        </p:nvPicPr>
        <p:blipFill>
          <a:blip r:embed="rId3"/>
          <a:stretch>
            <a:fillRect/>
          </a:stretch>
        </p:blipFill>
        <p:spPr>
          <a:xfrm>
            <a:off x="10475336" y="2641093"/>
            <a:ext cx="1367658" cy="1878610"/>
          </a:xfrm>
          <a:prstGeom prst="rect">
            <a:avLst/>
          </a:prstGeom>
        </p:spPr>
      </p:pic>
    </p:spTree>
    <p:extLst>
      <p:ext uri="{BB962C8B-B14F-4D97-AF65-F5344CB8AC3E}">
        <p14:creationId xmlns:p14="http://schemas.microsoft.com/office/powerpoint/2010/main" val="1646501805"/>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005B9DB5C91A4F849FB6148488888D" ma:contentTypeVersion="10" ma:contentTypeDescription="Create a new document." ma:contentTypeScope="" ma:versionID="57571841ed06156654c05ac9c8aa8b95">
  <xsd:schema xmlns:xsd="http://www.w3.org/2001/XMLSchema" xmlns:xs="http://www.w3.org/2001/XMLSchema" xmlns:p="http://schemas.microsoft.com/office/2006/metadata/properties" xmlns:ns3="ce5a0572-b6d5-4b2f-8fe9-7d294f5ea604" targetNamespace="http://schemas.microsoft.com/office/2006/metadata/properties" ma:root="true" ma:fieldsID="a13bc20cf6b8cd62e48eeea38b7a0c53" ns3:_="">
    <xsd:import namespace="ce5a0572-b6d5-4b2f-8fe9-7d294f5ea60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5a0572-b6d5-4b2f-8fe9-7d294f5ea6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ce5a0572-b6d5-4b2f-8fe9-7d294f5ea604" xsi:nil="true"/>
  </documentManagement>
</p:properties>
</file>

<file path=customXml/itemProps1.xml><?xml version="1.0" encoding="utf-8"?>
<ds:datastoreItem xmlns:ds="http://schemas.openxmlformats.org/officeDocument/2006/customXml" ds:itemID="{B757062C-657A-479D-A051-97BACD4704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5a0572-b6d5-4b2f-8fe9-7d294f5ea6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C6403A-684A-431F-8F36-A24C99E28661}">
  <ds:schemaRefs>
    <ds:schemaRef ds:uri="http://schemas.microsoft.com/sharepoint/v3/contenttype/forms"/>
  </ds:schemaRefs>
</ds:datastoreItem>
</file>

<file path=customXml/itemProps3.xml><?xml version="1.0" encoding="utf-8"?>
<ds:datastoreItem xmlns:ds="http://schemas.openxmlformats.org/officeDocument/2006/customXml" ds:itemID="{F2455B2D-BAB7-438A-85DA-0266A24CB79F}">
  <ds:schemaRefs>
    <ds:schemaRef ds:uri="http://schemas.microsoft.com/office/2006/metadata/properties"/>
    <ds:schemaRef ds:uri="http://schemas.microsoft.com/office/infopath/2007/PartnerControls"/>
    <ds:schemaRef ds:uri="ce5a0572-b6d5-4b2f-8fe9-7d294f5ea604"/>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2363</Words>
  <Application>Microsoft Office PowerPoint</Application>
  <PresentationFormat>Widescreen</PresentationFormat>
  <Paragraphs>97</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2020-08-18T11:32:59Z</dcterms:created>
  <dcterms:modified xsi:type="dcterms:W3CDTF">2020-08-20T15:31:27Z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0x01010047005B9DB5C91A4F849FB6148488888D</vt:lpwstr>
  </property>
</Properties>
</file>